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9891F0C-DD3D-481A-890D-4198CB7FEF8E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B8D4D50-5B47-412B-B55D-9A2FDE4782E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792088"/>
          </a:xfrm>
        </p:spPr>
        <p:txBody>
          <a:bodyPr/>
          <a:lstStyle/>
          <a:p>
            <a:r>
              <a:rPr lang="ru-RU" b="1" dirty="0" smtClean="0"/>
              <a:t>		ЛАЗЕРНЫЕ ЗУБЫ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836712"/>
            <a:ext cx="6400800" cy="432048"/>
          </a:xfrm>
        </p:spPr>
        <p:txBody>
          <a:bodyPr>
            <a:normAutofit fontScale="92500"/>
          </a:bodyPr>
          <a:lstStyle/>
          <a:p>
            <a:r>
              <a:rPr lang="ru-RU" sz="1400" dirty="0" smtClean="0"/>
              <a:t>                УБИЙЦА ЗУБНЫХ ЩЕТОК И ЗУБНОЙ ПАСТЫ, А ЗАОДНО И СТОМАТОЛОГОВ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408" y="1988840"/>
            <a:ext cx="3391216" cy="216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3688" y="4725144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a typeface="Calibri"/>
                <a:cs typeface="Times New Roman"/>
              </a:rPr>
              <a:t>Первая в мире действительно лазерная зубная «щетка». </a:t>
            </a:r>
            <a:br>
              <a:rPr lang="ru-RU" sz="1600" b="1" dirty="0">
                <a:ea typeface="Calibri"/>
                <a:cs typeface="Times New Roman"/>
              </a:rPr>
            </a:br>
            <a:r>
              <a:rPr lang="ru-RU" sz="1600" b="1" dirty="0">
                <a:ea typeface="Calibri"/>
                <a:cs typeface="Times New Roman"/>
              </a:rPr>
              <a:t>Регулярное использование позволяет избежать кариеса </a:t>
            </a:r>
            <a:br>
              <a:rPr lang="ru-RU" sz="1600" b="1" dirty="0">
                <a:ea typeface="Calibri"/>
                <a:cs typeface="Times New Roman"/>
              </a:rPr>
            </a:br>
            <a:r>
              <a:rPr lang="ru-RU" sz="1600" b="1" dirty="0">
                <a:ea typeface="Calibri"/>
                <a:cs typeface="Times New Roman"/>
              </a:rPr>
              <a:t>и других заболеваний полости рта. </a:t>
            </a:r>
            <a:br>
              <a:rPr lang="ru-RU" sz="1600" b="1" dirty="0">
                <a:ea typeface="Calibri"/>
                <a:cs typeface="Times New Roman"/>
              </a:rPr>
            </a:br>
            <a:r>
              <a:rPr lang="ru-RU" sz="1600" b="1" dirty="0">
                <a:ea typeface="Calibri"/>
                <a:cs typeface="Times New Roman"/>
              </a:rPr>
              <a:t>При наличии кариеса останавливает его развитие.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53198035"/>
      </p:ext>
    </p:extLst>
  </p:cSld>
  <p:clrMapOvr>
    <a:masterClrMapping/>
  </p:clrMapOvr>
  <p:transition spd="slow" advTm="15753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719" y="260648"/>
            <a:ext cx="7772400" cy="914400"/>
          </a:xfrm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3" y="1412776"/>
            <a:ext cx="734481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Зубы </a:t>
            </a:r>
            <a:r>
              <a:rPr lang="ru-RU" sz="2000" dirty="0"/>
              <a:t>есть у всех. Меньшинство их показывает в </a:t>
            </a:r>
            <a:r>
              <a:rPr lang="en-US" sz="2000" dirty="0"/>
              <a:t>cheese</a:t>
            </a:r>
            <a:r>
              <a:rPr lang="ru-RU" sz="2000" dirty="0"/>
              <a:t>-</a:t>
            </a:r>
            <a:r>
              <a:rPr lang="en-US" sz="2000" dirty="0"/>
              <a:t>smile</a:t>
            </a:r>
            <a:r>
              <a:rPr lang="ru-RU" sz="2000" dirty="0"/>
              <a:t>, большинство ими жует пищу. Но у всех без исключения существует проблема кариеса (и множества других специфических зубных заболеваний). Поэтому существует целая армия стоматологов, борющихся с зубными болезнями за большое или очень большое вознаграждение. Кроме них, с зубными болезнями борются производители зубных паст (особенно с фтором), зубных щеток (особенно электрических), чистящих нитей, зубочисток и др. средств защиты зубов от кариеса.</a:t>
            </a:r>
          </a:p>
          <a:p>
            <a:r>
              <a:rPr lang="ru-RU" sz="2000" dirty="0"/>
              <a:t>	И хотя они все в один голос заявляют об абсолютной и окончательной победе (если потребитель будет правильно использовать именно их продукцию), к старости этот потребитель приходит с существенно прореженными зубами (или с существенно опустошенным бумажником), неважно, посещал он стоматолога раз в полгода или раз в жизни.</a:t>
            </a:r>
          </a:p>
        </p:txBody>
      </p:sp>
    </p:spTree>
    <p:extLst>
      <p:ext uri="{BB962C8B-B14F-4D97-AF65-F5344CB8AC3E}">
        <p14:creationId xmlns:p14="http://schemas.microsoft.com/office/powerpoint/2010/main" val="1549218909"/>
      </p:ext>
    </p:extLst>
  </p:cSld>
  <p:clrMapOvr>
    <a:masterClrMapping/>
  </p:clrMapOvr>
  <p:transition spd="slow" advTm="21188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914400"/>
          </a:xfrm>
        </p:spPr>
        <p:txBody>
          <a:bodyPr/>
          <a:lstStyle/>
          <a:p>
            <a:pPr algn="ctr"/>
            <a:r>
              <a:rPr lang="ru-RU" sz="4400" dirty="0" smtClean="0"/>
              <a:t>ЧТО ТАКОЕ КАРИЕС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484784"/>
            <a:ext cx="7772400" cy="45720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Кариес</a:t>
            </a:r>
            <a:r>
              <a:rPr lang="ru-RU" dirty="0"/>
              <a:t> (</a:t>
            </a:r>
            <a:r>
              <a:rPr lang="ru-RU" dirty="0" err="1"/>
              <a:t>caries</a:t>
            </a:r>
            <a:r>
              <a:rPr lang="ru-RU" dirty="0"/>
              <a:t>), или костоеда зубов, состоит в разрушении твёрдых тканей зуба вследствие растворения известковых солей и изменения органической основы зуба. Начинается в молодом возрасте (до 25 лет). </a:t>
            </a:r>
            <a:r>
              <a:rPr lang="ru-RU" dirty="0" smtClean="0"/>
              <a:t>Способствуют </a:t>
            </a:r>
            <a:r>
              <a:rPr lang="ru-RU" dirty="0"/>
              <a:t>развитию кариеса недостаток солей извести в пище и свойства питьевой воды,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патогенная микрофлора полости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рта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/>
              <a:t>П</a:t>
            </a:r>
            <a:r>
              <a:rPr lang="ru-RU" dirty="0" smtClean="0"/>
              <a:t>люс множество заболеваний десен, губ, языка.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8848026"/>
      </p:ext>
    </p:extLst>
  </p:cSld>
  <p:clrMapOvr>
    <a:masterClrMapping/>
  </p:clrMapOvr>
  <p:transition spd="slow" advTm="20696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988840"/>
            <a:ext cx="648072" cy="42210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988840"/>
            <a:ext cx="885909" cy="42276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75" y="1988839"/>
            <a:ext cx="1058622" cy="42276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988840"/>
            <a:ext cx="667900" cy="42210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88840"/>
            <a:ext cx="641200" cy="42276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738" y="1988840"/>
            <a:ext cx="802006" cy="42210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623" y="1988840"/>
            <a:ext cx="844218" cy="42210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007" y="188640"/>
            <a:ext cx="7955985" cy="914400"/>
          </a:xfrm>
        </p:spPr>
        <p:txBody>
          <a:bodyPr/>
          <a:lstStyle/>
          <a:p>
            <a:pPr algn="ctr"/>
            <a:r>
              <a:rPr lang="ru-RU" sz="4400" dirty="0" smtClean="0"/>
              <a:t>СРЕДСТВА БОРЬБЫ С КАРИЕСОМ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7772400" cy="565320"/>
          </a:xfrm>
        </p:spPr>
        <p:txBody>
          <a:bodyPr/>
          <a:lstStyle/>
          <a:p>
            <a:pPr algn="ctr"/>
            <a:r>
              <a:rPr lang="ru-RU" dirty="0" smtClean="0"/>
              <a:t>Зубная щетка – наше всё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88840"/>
            <a:ext cx="1447311" cy="4221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6118"/>
            <a:ext cx="1037918" cy="42338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88840"/>
            <a:ext cx="992555" cy="4221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6007" y="6310351"/>
            <a:ext cx="8426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Механическими средствами победить кариес невозможно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2373"/>
      </p:ext>
    </p:extLst>
  </p:cSld>
  <p:clrMapOvr>
    <a:masterClrMapping/>
  </p:clrMapOvr>
  <p:transition spd="slow" advTm="16106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864096"/>
          </a:xfrm>
        </p:spPr>
        <p:txBody>
          <a:bodyPr/>
          <a:lstStyle/>
          <a:p>
            <a:pPr algn="ctr"/>
            <a:r>
              <a:rPr lang="ru-RU" dirty="0" smtClean="0"/>
              <a:t>НОВАЯ ЭРА – ЛАЗЕР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7632848" cy="4572000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ru-RU" sz="2200" dirty="0" smtClean="0"/>
              <a:t>	</a:t>
            </a:r>
            <a:r>
              <a:rPr lang="ru-RU" sz="2600" dirty="0" smtClean="0"/>
              <a:t>Любые </a:t>
            </a:r>
            <a:r>
              <a:rPr lang="ru-RU" sz="2600" dirty="0"/>
              <a:t>механические (и даже электромеханические, и даже </a:t>
            </a:r>
          </a:p>
          <a:p>
            <a:pPr marL="68580" indent="0">
              <a:buNone/>
            </a:pPr>
            <a:r>
              <a:rPr lang="ru-RU" sz="2600" dirty="0" smtClean="0"/>
              <a:t>ультразвуковые</a:t>
            </a:r>
            <a:r>
              <a:rPr lang="ru-RU" sz="2600" dirty="0"/>
              <a:t>, но всё равно механические) средства чистки </a:t>
            </a:r>
            <a:r>
              <a:rPr lang="ru-RU" sz="2600" dirty="0" smtClean="0"/>
              <a:t>бесполезны </a:t>
            </a:r>
            <a:r>
              <a:rPr lang="ru-RU" sz="2600" dirty="0"/>
              <a:t>против </a:t>
            </a:r>
            <a:r>
              <a:rPr lang="ru-RU" sz="2600" dirty="0" smtClean="0"/>
              <a:t>главной </a:t>
            </a:r>
            <a:r>
              <a:rPr lang="ru-RU" sz="2600" dirty="0"/>
              <a:t>причины кариеса – патогенной микрофлоры полости рта, которая может </a:t>
            </a:r>
            <a:r>
              <a:rPr lang="ru-RU" sz="2600" dirty="0" smtClean="0"/>
              <a:t> быть </a:t>
            </a:r>
            <a:r>
              <a:rPr lang="ru-RU" sz="2600" dirty="0"/>
              <a:t>уничтожена только немеханическим способом (можно, конечно, </a:t>
            </a:r>
            <a:r>
              <a:rPr lang="ru-RU" sz="2600" dirty="0" smtClean="0"/>
              <a:t>и химические </a:t>
            </a:r>
            <a:r>
              <a:rPr lang="ru-RU" sz="2600" dirty="0"/>
              <a:t>средства применять, но тут возникает вопрос, кто раньше погибнет – </a:t>
            </a:r>
            <a:r>
              <a:rPr lang="ru-RU" sz="2600" dirty="0" smtClean="0"/>
              <a:t>микрофлора </a:t>
            </a:r>
            <a:r>
              <a:rPr lang="ru-RU" sz="2600" dirty="0"/>
              <a:t>или чистящий зубы</a:t>
            </a:r>
            <a:r>
              <a:rPr lang="ru-RU" sz="2600" dirty="0" smtClean="0"/>
              <a:t>).</a:t>
            </a:r>
          </a:p>
          <a:p>
            <a:pPr marL="68580" indent="0">
              <a:buNone/>
            </a:pPr>
            <a:endParaRPr lang="ru-RU" sz="2600" dirty="0"/>
          </a:p>
          <a:p>
            <a:pPr marL="68580" indent="0">
              <a:buNone/>
            </a:pPr>
            <a:r>
              <a:rPr lang="ru-RU" sz="2600" dirty="0" smtClean="0"/>
              <a:t>	Первые </a:t>
            </a:r>
            <a:r>
              <a:rPr lang="ru-RU" sz="2600" dirty="0"/>
              <a:t>попытки использовать низкоинтенсивные (гелий-неоновые) лазеры в стоматологии сделаны </a:t>
            </a:r>
            <a:r>
              <a:rPr lang="ru-RU" sz="2600" dirty="0" smtClean="0"/>
              <a:t>в 60-е годы прошлого века. </a:t>
            </a:r>
            <a:r>
              <a:rPr lang="ru-RU" sz="2600" dirty="0"/>
              <a:t>Основными сдерживающими факторами их широкого применения были (и в значительной мере остаются до сих пор) весогабаритные показатели, стоимость, исчисляемая </a:t>
            </a:r>
            <a:r>
              <a:rPr lang="ru-RU" sz="2600" dirty="0">
                <a:solidFill>
                  <a:srgbClr val="FF0000"/>
                </a:solidFill>
              </a:rPr>
              <a:t>тысячами и десятками тысяч долларов </a:t>
            </a:r>
            <a:r>
              <a:rPr lang="ru-RU" sz="2600" dirty="0"/>
              <a:t>и сложность управления. Эти факторы существенно затормозили массовое применение терапевтических приборов для профилактики и лечения стоматологических заболеваний. Чтобы добиться массового применения таких приборов, необходимо создать прибор с минимальными показателями </a:t>
            </a:r>
            <a:r>
              <a:rPr lang="ru-RU" sz="2600" dirty="0" err="1"/>
              <a:t>весогабаритов</a:t>
            </a:r>
            <a:r>
              <a:rPr lang="ru-RU" sz="2600" dirty="0"/>
              <a:t>, стоимости и максимально простых в управлении.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788164"/>
      </p:ext>
    </p:extLst>
  </p:cSld>
  <p:clrMapOvr>
    <a:masterClrMapping/>
  </p:clrMapOvr>
  <p:transition spd="slow" advTm="25916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14400"/>
          </a:xfrm>
        </p:spPr>
        <p:txBody>
          <a:bodyPr/>
          <a:lstStyle/>
          <a:p>
            <a:pPr algn="ctr"/>
            <a:r>
              <a:rPr lang="ru-RU" dirty="0" smtClean="0"/>
              <a:t>ПЕРВЫЕ ЛАСТОЧКИ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412776"/>
            <a:ext cx="4038600" cy="4525963"/>
          </a:xfrm>
        </p:spPr>
        <p:txBody>
          <a:bodyPr/>
          <a:lstStyle/>
          <a:p>
            <a:pPr algn="ctr"/>
            <a:r>
              <a:rPr lang="ru-RU" dirty="0" smtClean="0"/>
              <a:t>Корейский опыт</a:t>
            </a:r>
          </a:p>
          <a:p>
            <a:pPr algn="ctr"/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40"/>
            <a:ext cx="2182479" cy="4525962"/>
          </a:xfrm>
        </p:spPr>
      </p:pic>
      <p:sp>
        <p:nvSpPr>
          <p:cNvPr id="6" name="TextBox 5"/>
          <p:cNvSpPr txBox="1"/>
          <p:nvPr/>
        </p:nvSpPr>
        <p:spPr>
          <a:xfrm>
            <a:off x="5220072" y="1432588"/>
            <a:ext cx="283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Российский опыт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88840"/>
            <a:ext cx="2670410" cy="452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49695"/>
      </p:ext>
    </p:extLst>
  </p:cSld>
  <p:clrMapOvr>
    <a:masterClrMapping/>
  </p:clrMapOvr>
  <p:transition spd="slow" advTm="16049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14400"/>
          </a:xfrm>
        </p:spPr>
        <p:txBody>
          <a:bodyPr/>
          <a:lstStyle/>
          <a:p>
            <a:r>
              <a:rPr lang="ru-RU" dirty="0" smtClean="0"/>
              <a:t>КОНКРЕТНОЕ ПРИМЕНЕНИЕ В БЫТУ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534" y="1484784"/>
            <a:ext cx="5870710" cy="484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11366"/>
      </p:ext>
    </p:extLst>
  </p:cSld>
  <p:clrMapOvr>
    <a:masterClrMapping/>
  </p:clrMapOvr>
  <p:transition spd="slow" advTm="11268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260648"/>
            <a:ext cx="8064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/>
                </a:solidFill>
              </a:rPr>
              <a:t>ПОТРЕБИТЕЛИ (РЫНОК)</a:t>
            </a:r>
          </a:p>
          <a:p>
            <a:endParaRPr lang="ru-RU" dirty="0" smtClean="0"/>
          </a:p>
          <a:p>
            <a:r>
              <a:rPr lang="ru-RU" dirty="0" smtClean="0"/>
              <a:t>Повторим: зубы есть у всех. Поэтому всё население планеты Земля (7 миллиардов человек) являются потенциальными покупателями лазерной зубной щетки, наиболее эффективно из всех известных защищающей зубы и полость рта в целом. 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 России </a:t>
            </a:r>
            <a:r>
              <a:rPr lang="ru-RU" dirty="0" smtClean="0"/>
              <a:t>основные бренды</a:t>
            </a:r>
            <a:r>
              <a:rPr lang="en-US" dirty="0" smtClean="0"/>
              <a:t> </a:t>
            </a:r>
            <a:r>
              <a:rPr lang="ru-RU" dirty="0" smtClean="0"/>
              <a:t>конкурентов: 	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«</a:t>
            </a:r>
            <a:r>
              <a:rPr lang="ru-RU" dirty="0" err="1" smtClean="0"/>
              <a:t>Oral</a:t>
            </a:r>
            <a:r>
              <a:rPr lang="ru-RU" dirty="0" smtClean="0"/>
              <a:t>-B»,  «</a:t>
            </a:r>
            <a:r>
              <a:rPr lang="ru-RU" dirty="0" err="1" smtClean="0"/>
              <a:t>Blend</a:t>
            </a:r>
            <a:r>
              <a:rPr lang="ru-RU" dirty="0" smtClean="0"/>
              <a:t>-a-</a:t>
            </a:r>
            <a:r>
              <a:rPr lang="ru-RU" dirty="0" err="1" smtClean="0"/>
              <a:t>med</a:t>
            </a:r>
            <a:r>
              <a:rPr lang="ru-RU" dirty="0" smtClean="0"/>
              <a:t>», «</a:t>
            </a:r>
            <a:r>
              <a:rPr lang="ru-RU" dirty="0" err="1" smtClean="0"/>
              <a:t>Colgate</a:t>
            </a:r>
            <a:r>
              <a:rPr lang="ru-RU" dirty="0" smtClean="0"/>
              <a:t>», «</a:t>
            </a:r>
            <a:r>
              <a:rPr lang="ru-RU" dirty="0" err="1" smtClean="0"/>
              <a:t>Rich</a:t>
            </a:r>
            <a:r>
              <a:rPr lang="ru-RU" dirty="0" smtClean="0"/>
              <a:t>», «</a:t>
            </a:r>
            <a:r>
              <a:rPr lang="ru-RU" dirty="0" err="1" smtClean="0"/>
              <a:t>Aquafresh</a:t>
            </a:r>
            <a:r>
              <a:rPr lang="ru-RU" dirty="0" smtClean="0"/>
              <a:t>» </a:t>
            </a:r>
          </a:p>
          <a:p>
            <a:pPr marL="285750" indent="-285750">
              <a:buFontTx/>
              <a:buChar char="-"/>
            </a:pPr>
            <a:r>
              <a:rPr lang="ru-RU" dirty="0"/>
              <a:t>З</a:t>
            </a:r>
            <a:r>
              <a:rPr lang="ru-RU" dirty="0" smtClean="0"/>
              <a:t>а первые 4 месяца 2018 года через аптечные сети было продано 1,8 млн. упаковок зубных щёток на сумму 448,2 млн. рублей (в розничных ценах). 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 США </a:t>
            </a:r>
            <a:r>
              <a:rPr lang="ru-RU" dirty="0" smtClean="0"/>
              <a:t>общий объем розничных продаж в 6,9 млрд. долл. США.</a:t>
            </a:r>
          </a:p>
          <a:p>
            <a:r>
              <a:rPr lang="ru-RU" dirty="0" smtClean="0"/>
              <a:t>Основными игроками данного рынка являются </a:t>
            </a:r>
            <a:r>
              <a:rPr lang="ru-RU" dirty="0" err="1" smtClean="0"/>
              <a:t>Procter</a:t>
            </a:r>
            <a:r>
              <a:rPr lang="ru-RU" dirty="0" smtClean="0"/>
              <a:t> &amp; </a:t>
            </a:r>
            <a:r>
              <a:rPr lang="ru-RU" dirty="0" err="1" smtClean="0"/>
              <a:t>Gamble</a:t>
            </a:r>
            <a:r>
              <a:rPr lang="ru-RU" dirty="0" smtClean="0"/>
              <a:t> </a:t>
            </a:r>
            <a:r>
              <a:rPr lang="ru-RU" dirty="0" err="1" smtClean="0"/>
              <a:t>Co</a:t>
            </a:r>
            <a:r>
              <a:rPr lang="ru-RU" dirty="0" smtClean="0"/>
              <a:t>, </a:t>
            </a:r>
            <a:r>
              <a:rPr lang="ru-RU" dirty="0" err="1" smtClean="0"/>
              <a:t>Colgate-Palmolive</a:t>
            </a:r>
            <a:r>
              <a:rPr lang="ru-RU" dirty="0" smtClean="0"/>
              <a:t> и </a:t>
            </a:r>
            <a:r>
              <a:rPr lang="ru-RU" dirty="0" err="1" smtClean="0"/>
              <a:t>Johnson</a:t>
            </a:r>
            <a:r>
              <a:rPr lang="ru-RU" dirty="0" smtClean="0"/>
              <a:t> &amp; </a:t>
            </a:r>
            <a:r>
              <a:rPr lang="ru-RU" dirty="0" err="1" smtClean="0"/>
              <a:t>Johnson</a:t>
            </a:r>
            <a:r>
              <a:rPr lang="ru-RU" dirty="0" smtClean="0"/>
              <a:t>, доля розничных продаж которых составляет 64 процента. </a:t>
            </a:r>
            <a:r>
              <a:rPr lang="ru-RU" dirty="0"/>
              <a:t>Р</a:t>
            </a:r>
            <a:r>
              <a:rPr lang="ru-RU" dirty="0" smtClean="0"/>
              <a:t>ынок средств по уходу за полостью рта вырос до 7,6 млрд. долл. США в 2017 году.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 мире</a:t>
            </a:r>
            <a:r>
              <a:rPr lang="ru-RU" dirty="0" smtClean="0"/>
              <a:t>, по прогнозам, к 2016 году население мира будет ежегодно тратить около 17,5 млрд. долл. США на зубные пасты, щетки и прочие средства зубной гигиены. Увеличение спроса на средства ухода за полостью рта открывает "огромные возможности" для инновационных продуктов. Однако в настоящее время все «инновации» заключаются в подключении зубной щетки к Интернету как элемента </a:t>
            </a:r>
            <a:r>
              <a:rPr lang="ru-RU" dirty="0" err="1" smtClean="0"/>
              <a:t>IoT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378469"/>
      </p:ext>
    </p:extLst>
  </p:cSld>
  <p:clrMapOvr>
    <a:masterClrMapping/>
  </p:clrMapOvr>
  <p:transition spd="slow" advTm="25717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914400"/>
          </a:xfrm>
        </p:spPr>
        <p:txBody>
          <a:bodyPr/>
          <a:lstStyle/>
          <a:p>
            <a:pPr algn="ctr"/>
            <a:r>
              <a:rPr lang="ru-RU" dirty="0"/>
              <a:t>СТАТЬИ ЗАТРАТ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165209"/>
              </p:ext>
            </p:extLst>
          </p:nvPr>
        </p:nvGraphicFramePr>
        <p:xfrm>
          <a:off x="1701233" y="2060848"/>
          <a:ext cx="6192689" cy="2637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525"/>
                <a:gridCol w="4186142"/>
                <a:gridCol w="1070570"/>
                <a:gridCol w="472452"/>
              </a:tblGrid>
              <a:tr h="198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статей затрат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Сумма, $ тыс.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408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Патентование (национальное и международное) 2-х заявок в 5 странах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54.4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408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Завершение ОКР (оборудование, комплектующие, командировки, заработная плата, налоги, отчисления, аренда, связь и т.д.)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198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и контроль производства, авторское сопровождение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198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Контрактное производство первой партии комплекта (1 000 изделий)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198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Сертификация в России и за рубежом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40.8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198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Реклама и продвижение, включая </a:t>
                      </a:r>
                      <a:r>
                        <a:rPr lang="en-US" sz="1200">
                          <a:effectLst/>
                        </a:rPr>
                        <a:t>CES</a:t>
                      </a:r>
                      <a:r>
                        <a:rPr lang="ru-RU" sz="1200">
                          <a:effectLst/>
                        </a:rPr>
                        <a:t>20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47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19824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</a:t>
                      </a:r>
                      <a:r>
                        <a:rPr lang="ru-RU" sz="12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1054.4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1124744"/>
            <a:ext cx="8362482" cy="5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Для завершения ОКР и выпуска 1 тыс. изделий для целей маркетинга,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сертификации и рекламы необходимо $1.054 млн.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600" dirty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600" dirty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600" dirty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600" dirty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600" dirty="0"/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ПРИМЕРНАЯ ОЦЕНКА СЕБЕСТОИМОСТИ И ВЫРУЧКИ </a:t>
            </a:r>
            <a:b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 МАССОВОМ ПРОИЗВОДСТВЕ  (1 млн. изделий в год)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>
              <a:solidFill>
                <a:schemeClr val="tx2">
                  <a:lumMod val="5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Себестоимость: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Комплектующие						$4</a:t>
            </a:r>
            <a:b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Пластмасса (корпус)						$0.3</a:t>
            </a:r>
            <a:b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Упаковка с инструкцией					$0.1</a:t>
            </a:r>
            <a:b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Доставка в РФ (США)						$3</a:t>
            </a:r>
            <a:b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					----------------------</a:t>
            </a:r>
            <a:b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					</a:t>
            </a: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$7.4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Розничная цена						$30  (на уровне УЗ щетки)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Выручка</a:t>
            </a:r>
            <a:r>
              <a:rPr kumimoji="0" lang="en-US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 партию 						</a:t>
            </a:r>
            <a:r>
              <a:rPr kumimoji="0" lang="en-US" altLang="ru-RU" sz="1200" b="0" i="0" u="none" strike="noStrike" cap="none" normalizeH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$22.6 </a:t>
            </a: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млн</a:t>
            </a: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altLang="ru-RU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85853"/>
      </p:ext>
    </p:extLst>
  </p:cSld>
  <p:clrMapOvr>
    <a:masterClrMapping/>
  </p:clrMapOvr>
  <p:transition spd="slow" advTm="25796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674" y="116632"/>
            <a:ext cx="7772400" cy="914400"/>
          </a:xfrm>
        </p:spPr>
        <p:txBody>
          <a:bodyPr/>
          <a:lstStyle/>
          <a:p>
            <a:pPr algn="ctr"/>
            <a:r>
              <a:rPr lang="en-US" sz="5400" dirty="0"/>
              <a:t>Thank you </a:t>
            </a:r>
            <a:r>
              <a:rPr lang="en-US" sz="5400" dirty="0" smtClean="0"/>
              <a:t>for</a:t>
            </a:r>
            <a:r>
              <a:rPr lang="ru-RU" sz="5400" dirty="0" smtClean="0"/>
              <a:t> </a:t>
            </a:r>
            <a:r>
              <a:rPr lang="en-US" sz="5400" dirty="0" smtClean="0"/>
              <a:t>your </a:t>
            </a:r>
            <a:r>
              <a:rPr lang="en-US" sz="5400" dirty="0"/>
              <a:t>attention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72377" y="3903345"/>
            <a:ext cx="662473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ctr"/>
            <a:r>
              <a:rPr lang="ru-RU" sz="2800" dirty="0" smtClean="0"/>
              <a:t>Разработчики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ru-RU" sz="2800" dirty="0" smtClean="0"/>
              <a:t> </a:t>
            </a:r>
            <a:r>
              <a:rPr lang="en-US" sz="2800" dirty="0" smtClean="0"/>
              <a:t>“Superb Computer Devices Group”</a:t>
            </a:r>
          </a:p>
          <a:p>
            <a:pPr algn="ctr"/>
            <a:r>
              <a:rPr lang="ru-RU" sz="2800" dirty="0" smtClean="0"/>
              <a:t>Представлял проект Шелевой Егор </a:t>
            </a:r>
          </a:p>
          <a:p>
            <a:pPr algn="ctr"/>
            <a:r>
              <a:rPr lang="en-US" sz="2800" dirty="0" smtClean="0"/>
              <a:t>const50@tomsk.ru</a:t>
            </a:r>
          </a:p>
          <a:p>
            <a:pPr algn="ctr"/>
            <a:r>
              <a:rPr lang="en-US" sz="2800" dirty="0" smtClean="0"/>
              <a:t>+7 952 881 43 92</a:t>
            </a:r>
          </a:p>
          <a:p>
            <a:pPr algn="ctr"/>
            <a:r>
              <a:rPr lang="en-US" sz="2800" dirty="0" smtClean="0"/>
              <a:t>201</a:t>
            </a:r>
            <a:r>
              <a:rPr lang="ru-RU" sz="2800" dirty="0"/>
              <a:t>8</a:t>
            </a:r>
            <a:r>
              <a:rPr lang="en-US" sz="2800" dirty="0" smtClean="0"/>
              <a:t> </a:t>
            </a:r>
            <a:r>
              <a:rPr lang="ru-RU" sz="2800" dirty="0" smtClean="0"/>
              <a:t>г.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960777"/>
            <a:ext cx="2843291" cy="211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66133"/>
      </p:ext>
    </p:extLst>
  </p:cSld>
  <p:clrMapOvr>
    <a:masterClrMapping/>
  </p:clrMapOvr>
  <p:transition spd="slow" advTm="16325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772</TotalTime>
  <Words>288</Words>
  <Application>Microsoft Office PowerPoint</Application>
  <PresentationFormat>Экран (4:3)</PresentationFormat>
  <Paragraphs>102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Метро</vt:lpstr>
      <vt:lpstr>  ЛАЗЕРНЫЕ ЗУБЫ</vt:lpstr>
      <vt:lpstr>ПРОБЛЕМА</vt:lpstr>
      <vt:lpstr>ЧТО ТАКОЕ КАРИЕС</vt:lpstr>
      <vt:lpstr>СРЕДСТВА БОРЬБЫ С КАРИЕСОМ</vt:lpstr>
      <vt:lpstr>НОВАЯ ЭРА – ЛАЗЕР </vt:lpstr>
      <vt:lpstr>ПЕРВЫЕ ЛАСТОЧКИ</vt:lpstr>
      <vt:lpstr>КОНКРЕТНОЕ ПРИМЕНЕНИЕ В БЫТУ</vt:lpstr>
      <vt:lpstr>Презентация PowerPoint</vt:lpstr>
      <vt:lpstr>СТАТЬИ ЗАТРАТ</vt:lpstr>
      <vt:lpstr>Thank you for your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ЛАЗЕРНЫЕ ЗУБЫ</dc:title>
  <dc:creator>papa</dc:creator>
  <cp:lastModifiedBy>papa</cp:lastModifiedBy>
  <cp:revision>32</cp:revision>
  <dcterms:created xsi:type="dcterms:W3CDTF">2019-03-20T02:46:56Z</dcterms:created>
  <dcterms:modified xsi:type="dcterms:W3CDTF">2019-03-20T15:39:54Z</dcterms:modified>
</cp:coreProperties>
</file>