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9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74" r:id="rId12"/>
    <p:sldId id="266" r:id="rId13"/>
    <p:sldId id="267" r:id="rId14"/>
    <p:sldId id="268" r:id="rId15"/>
    <p:sldId id="269" r:id="rId16"/>
    <p:sldId id="281" r:id="rId17"/>
    <p:sldId id="271" r:id="rId18"/>
    <p:sldId id="270" r:id="rId19"/>
    <p:sldId id="275" r:id="rId20"/>
    <p:sldId id="276" r:id="rId21"/>
    <p:sldId id="282" r:id="rId22"/>
    <p:sldId id="278" r:id="rId23"/>
    <p:sldId id="279" r:id="rId24"/>
    <p:sldId id="280" r:id="rId25"/>
    <p:sldId id="273" r:id="rId26"/>
    <p:sldId id="272" r:id="rId27"/>
    <p:sldId id="277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82" autoAdjust="0"/>
    <p:restoredTop sz="94645" autoAdjust="0"/>
  </p:normalViewPr>
  <p:slideViewPr>
    <p:cSldViewPr>
      <p:cViewPr>
        <p:scale>
          <a:sx n="80" d="100"/>
          <a:sy n="80" d="100"/>
        </p:scale>
        <p:origin x="-1752" y="-2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E08E2C-0C57-4BB2-A182-F189997E1C2D}" type="datetimeFigureOut">
              <a:rPr lang="ru-RU" smtClean="0"/>
              <a:pPr/>
              <a:t>06.11.2011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76A2D3-143F-4A02-B83D-82A1CB4E4BF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6A2D3-143F-4A02-B83D-82A1CB4E4BF1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6A2D3-143F-4A02-B83D-82A1CB4E4BF1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6A2D3-143F-4A02-B83D-82A1CB4E4BF1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6A2D3-143F-4A02-B83D-82A1CB4E4BF1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6A2D3-143F-4A02-B83D-82A1CB4E4BF1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6A2D3-143F-4A02-B83D-82A1CB4E4BF1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6A2D3-143F-4A02-B83D-82A1CB4E4BF1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6A2D3-143F-4A02-B83D-82A1CB4E4BF1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6A2D3-143F-4A02-B83D-82A1CB4E4BF1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6A2D3-143F-4A02-B83D-82A1CB4E4BF1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6A2D3-143F-4A02-B83D-82A1CB4E4BF1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6A2D3-143F-4A02-B83D-82A1CB4E4BF1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6A2D3-143F-4A02-B83D-82A1CB4E4BF1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6A2D3-143F-4A02-B83D-82A1CB4E4BF1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6A2D3-143F-4A02-B83D-82A1CB4E4BF1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6A2D3-143F-4A02-B83D-82A1CB4E4BF1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6A2D3-143F-4A02-B83D-82A1CB4E4BF1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6A2D3-143F-4A02-B83D-82A1CB4E4BF1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6A2D3-143F-4A02-B83D-82A1CB4E4BF1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6A2D3-143F-4A02-B83D-82A1CB4E4BF1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6A2D3-143F-4A02-B83D-82A1CB4E4BF1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6A2D3-143F-4A02-B83D-82A1CB4E4BF1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6A2D3-143F-4A02-B83D-82A1CB4E4BF1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6A2D3-143F-4A02-B83D-82A1CB4E4BF1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6A2D3-143F-4A02-B83D-82A1CB4E4BF1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6A2D3-143F-4A02-B83D-82A1CB4E4BF1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6A2D3-143F-4A02-B83D-82A1CB4E4BF1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287A49-3C0E-40BB-BFF0-D9C3B4E15D83}" type="datetimeFigureOut">
              <a:rPr lang="ru-RU" smtClean="0"/>
              <a:pPr/>
              <a:t>06.11.2011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835369-4889-4F0D-974A-646691D08AD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287A49-3C0E-40BB-BFF0-D9C3B4E15D83}" type="datetimeFigureOut">
              <a:rPr lang="ru-RU" smtClean="0"/>
              <a:pPr/>
              <a:t>06.11.2011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835369-4889-4F0D-974A-646691D08A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287A49-3C0E-40BB-BFF0-D9C3B4E15D83}" type="datetimeFigureOut">
              <a:rPr lang="ru-RU" smtClean="0"/>
              <a:pPr/>
              <a:t>06.11.2011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835369-4889-4F0D-974A-646691D08AD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287A49-3C0E-40BB-BFF0-D9C3B4E15D83}" type="datetimeFigureOut">
              <a:rPr lang="ru-RU" smtClean="0"/>
              <a:pPr/>
              <a:t>06.11.2011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835369-4889-4F0D-974A-646691D08A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287A49-3C0E-40BB-BFF0-D9C3B4E15D83}" type="datetimeFigureOut">
              <a:rPr lang="ru-RU" smtClean="0"/>
              <a:pPr/>
              <a:t>06.11.2011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835369-4889-4F0D-974A-646691D08AD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287A49-3C0E-40BB-BFF0-D9C3B4E15D83}" type="datetimeFigureOut">
              <a:rPr lang="ru-RU" smtClean="0"/>
              <a:pPr/>
              <a:t>06.11.2011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835369-4889-4F0D-974A-646691D08A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287A49-3C0E-40BB-BFF0-D9C3B4E15D83}" type="datetimeFigureOut">
              <a:rPr lang="ru-RU" smtClean="0"/>
              <a:pPr/>
              <a:t>06.11.2011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835369-4889-4F0D-974A-646691D08A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287A49-3C0E-40BB-BFF0-D9C3B4E15D83}" type="datetimeFigureOut">
              <a:rPr lang="ru-RU" smtClean="0"/>
              <a:pPr/>
              <a:t>06.11.2011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835369-4889-4F0D-974A-646691D08A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80287A49-3C0E-40BB-BFF0-D9C3B4E15D83}" type="datetimeFigureOut">
              <a:rPr lang="ru-RU" smtClean="0"/>
              <a:pPr/>
              <a:t>06.11.2011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56835369-4889-4F0D-974A-646691D08A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287A49-3C0E-40BB-BFF0-D9C3B4E15D83}" type="datetimeFigureOut">
              <a:rPr lang="ru-RU" smtClean="0"/>
              <a:pPr/>
              <a:t>06.11.2011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835369-4889-4F0D-974A-646691D08A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287A49-3C0E-40BB-BFF0-D9C3B4E15D83}" type="datetimeFigureOut">
              <a:rPr lang="ru-RU" smtClean="0"/>
              <a:pPr/>
              <a:t>06.11.2011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835369-4889-4F0D-974A-646691D08A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80287A49-3C0E-40BB-BFF0-D9C3B4E15D83}" type="datetimeFigureOut">
              <a:rPr lang="ru-RU" smtClean="0"/>
              <a:pPr/>
              <a:t>06.11.2011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56835369-4889-4F0D-974A-646691D08AD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sales@scdsibir.com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рабочая\атлас для ММ\фото разные\DSC00964о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357166"/>
            <a:ext cx="4143404" cy="465551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57786" y="1428736"/>
            <a:ext cx="3786214" cy="197510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ИНСТРУКЦИЯ </a:t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dirty="0" smtClean="0">
                <a:solidFill>
                  <a:srgbClr val="FFFF00"/>
                </a:solidFill>
              </a:rPr>
              <a:t>К АППАРАТУ</a:t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dirty="0" smtClean="0">
                <a:solidFill>
                  <a:srgbClr val="FFFF00"/>
                </a:solidFill>
              </a:rPr>
              <a:t>   КЛ</a:t>
            </a:r>
            <a:r>
              <a:rPr lang="ru-RU" sz="3200" dirty="0" smtClean="0">
                <a:solidFill>
                  <a:srgbClr val="FFFF00"/>
                </a:solidFill>
              </a:rPr>
              <a:t>А</a:t>
            </a:r>
            <a:r>
              <a:rPr lang="ru-RU" dirty="0" smtClean="0">
                <a:solidFill>
                  <a:srgbClr val="FFFF00"/>
                </a:solidFill>
              </a:rPr>
              <a:t>СС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78849" name="Rectangle 1"/>
          <p:cNvSpPr>
            <a:spLocks noChangeArrowheads="1"/>
          </p:cNvSpPr>
          <p:nvPr/>
        </p:nvSpPr>
        <p:spPr bwMode="auto">
          <a:xfrm>
            <a:off x="2143108" y="6519446"/>
            <a:ext cx="67151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Регистрационное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удостоверение  № ФСР 2011/10403  от 31.03.2011 г.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</a:endParaRPr>
          </a:p>
        </p:txBody>
      </p:sp>
      <p:sp>
        <p:nvSpPr>
          <p:cNvPr id="78850" name="Rectangle 2"/>
          <p:cNvSpPr>
            <a:spLocks noChangeArrowheads="1"/>
          </p:cNvSpPr>
          <p:nvPr/>
        </p:nvSpPr>
        <p:spPr bwMode="auto">
          <a:xfrm>
            <a:off x="428596" y="5072074"/>
            <a:ext cx="4714908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ОРГАНИЗАЦИЯ-разработчик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прибора: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>
                  <a:lumMod val="90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ООО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«Superb Computer Devices”,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Томск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>
                  <a:lumMod val="90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Тел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./FAX +7 382 2252-982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>
                  <a:lumMod val="90000"/>
                </a:schemeClr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e-mail: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sales@scdsibir.com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Производится на Тайване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>
                  <a:lumMod val="90000"/>
                </a:schemeClr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med" advTm="5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214290"/>
            <a:ext cx="6786610" cy="914400"/>
          </a:xfrm>
        </p:spPr>
        <p:txBody>
          <a:bodyPr/>
          <a:lstStyle/>
          <a:p>
            <a:r>
              <a:rPr lang="ru-RU" sz="2800" b="1" cap="all" dirty="0" smtClean="0"/>
              <a:t>  </a:t>
            </a:r>
            <a:r>
              <a:rPr lang="ru-RU" sz="2800" b="1" cap="all" dirty="0" smtClean="0">
                <a:solidFill>
                  <a:srgbClr val="FFFF00"/>
                </a:solidFill>
                <a:latin typeface="Cambria" pitchFamily="18" charset="0"/>
                <a:cs typeface="Arial" pitchFamily="34" charset="0"/>
              </a:rPr>
              <a:t>Карманный аппарат Лазерной   </a:t>
            </a:r>
            <a:br>
              <a:rPr lang="ru-RU" sz="2800" b="1" cap="all" dirty="0" smtClean="0">
                <a:solidFill>
                  <a:srgbClr val="FFFF00"/>
                </a:solidFill>
                <a:latin typeface="Cambria" pitchFamily="18" charset="0"/>
                <a:cs typeface="Arial" pitchFamily="34" charset="0"/>
              </a:rPr>
            </a:br>
            <a:r>
              <a:rPr lang="ru-RU" sz="2800" b="1" cap="all" dirty="0" smtClean="0">
                <a:solidFill>
                  <a:srgbClr val="FFFF00"/>
                </a:solidFill>
                <a:latin typeface="Cambria" pitchFamily="18" charset="0"/>
                <a:cs typeface="Arial" pitchFamily="34" charset="0"/>
              </a:rPr>
              <a:t>           акупунктуры  </a:t>
            </a:r>
            <a:r>
              <a:rPr lang="ru-RU" sz="2800" dirty="0" smtClean="0">
                <a:solidFill>
                  <a:srgbClr val="FFFF00"/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ru-RU" sz="2800" b="1" cap="all" dirty="0" smtClean="0">
                <a:solidFill>
                  <a:srgbClr val="FFFF00"/>
                </a:solidFill>
                <a:latin typeface="Cambria" pitchFamily="18" charset="0"/>
                <a:cs typeface="Arial" pitchFamily="34" charset="0"/>
              </a:rPr>
              <a:t>«</a:t>
            </a:r>
            <a:r>
              <a:rPr lang="ru-RU" sz="2800" b="1" dirty="0" err="1" smtClean="0">
                <a:solidFill>
                  <a:srgbClr val="FFFF00"/>
                </a:solidFill>
                <a:latin typeface="Cambria" pitchFamily="18" charset="0"/>
                <a:cs typeface="Arial" pitchFamily="34" charset="0"/>
              </a:rPr>
              <a:t>КЛаСС</a:t>
            </a:r>
            <a:r>
              <a:rPr lang="ru-RU" sz="2800" b="1" cap="all" dirty="0" smtClean="0">
                <a:solidFill>
                  <a:srgbClr val="FFFF00"/>
                </a:solidFill>
                <a:latin typeface="Cambria" pitchFamily="18" charset="0"/>
                <a:cs typeface="Arial" pitchFamily="34" charset="0"/>
              </a:rPr>
              <a:t>»</a:t>
            </a:r>
            <a:r>
              <a:rPr lang="ru-RU" sz="2400" dirty="0" smtClean="0">
                <a:solidFill>
                  <a:srgbClr val="FFFF00"/>
                </a:solidFill>
                <a:latin typeface="Academia" pitchFamily="34" charset="0"/>
                <a:cs typeface="Arial" pitchFamily="34" charset="0"/>
              </a:rPr>
              <a:t/>
            </a:r>
            <a:br>
              <a:rPr lang="ru-RU" sz="2400" dirty="0" smtClean="0">
                <a:solidFill>
                  <a:srgbClr val="FFFF00"/>
                </a:solidFill>
                <a:latin typeface="Academia" pitchFamily="34" charset="0"/>
                <a:cs typeface="Arial" pitchFamily="34" charset="0"/>
              </a:rPr>
            </a:br>
            <a:endParaRPr lang="ru-RU" sz="2400" dirty="0">
              <a:solidFill>
                <a:srgbClr val="FFFF00"/>
              </a:solidFill>
              <a:latin typeface="Academia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428736"/>
            <a:ext cx="8501154" cy="5286412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000" cap="all" dirty="0" smtClean="0">
                <a:solidFill>
                  <a:schemeClr val="tx2">
                    <a:lumMod val="90000"/>
                  </a:schemeClr>
                </a:solidFill>
              </a:rPr>
              <a:t>             И</a:t>
            </a:r>
            <a:r>
              <a:rPr lang="ru-RU" sz="2000" b="1" cap="all" dirty="0" smtClean="0">
                <a:solidFill>
                  <a:schemeClr val="tx2">
                    <a:lumMod val="90000"/>
                  </a:schemeClr>
                </a:solidFill>
              </a:rPr>
              <a:t>зделие медицинской техники </a:t>
            </a:r>
            <a:r>
              <a:rPr lang="ru-RU" sz="2000" cap="all" dirty="0" smtClean="0">
                <a:solidFill>
                  <a:schemeClr val="tx2">
                    <a:lumMod val="90000"/>
                  </a:schemeClr>
                </a:solidFill>
              </a:rPr>
              <a:t>- </a:t>
            </a:r>
            <a:r>
              <a:rPr lang="ru-RU" sz="2400" dirty="0" smtClean="0">
                <a:solidFill>
                  <a:schemeClr val="tx2">
                    <a:lumMod val="90000"/>
                  </a:schemeClr>
                </a:solidFill>
              </a:rPr>
              <a:t>портативный лазерный аппарат индивидуального пользования “</a:t>
            </a:r>
            <a:r>
              <a:rPr lang="ru-RU" sz="2400" b="1" dirty="0" err="1" smtClean="0">
                <a:solidFill>
                  <a:schemeClr val="tx2">
                    <a:lumMod val="90000"/>
                  </a:schemeClr>
                </a:solidFill>
              </a:rPr>
              <a:t>КЛаСС</a:t>
            </a:r>
            <a:r>
              <a:rPr lang="ru-RU" sz="2400" b="1" dirty="0" smtClean="0">
                <a:solidFill>
                  <a:schemeClr val="tx2">
                    <a:lumMod val="90000"/>
                  </a:schemeClr>
                </a:solidFill>
              </a:rPr>
              <a:t>” </a:t>
            </a:r>
            <a:r>
              <a:rPr lang="ru-RU" sz="2400" dirty="0" smtClean="0">
                <a:solidFill>
                  <a:schemeClr val="tx2">
                    <a:lumMod val="90000"/>
                  </a:schemeClr>
                </a:solidFill>
              </a:rPr>
              <a:t>предназначен для эффективного восстановления нормального самочувствия и работоспособности человека при стрессе, депрессии, в том числе, при физическом и/или умственном переутомлении, а также для профилактики и лечения многих болезней методом </a:t>
            </a:r>
            <a:r>
              <a:rPr lang="ru-RU" sz="2400" dirty="0" err="1" smtClean="0">
                <a:solidFill>
                  <a:schemeClr val="tx2">
                    <a:lumMod val="90000"/>
                  </a:schemeClr>
                </a:solidFill>
              </a:rPr>
              <a:t>НИЛТ-рефлексотерапии</a:t>
            </a:r>
            <a:r>
              <a:rPr lang="ru-RU" sz="2400" dirty="0" smtClean="0">
                <a:solidFill>
                  <a:schemeClr val="tx2">
                    <a:lumMod val="90000"/>
                  </a:schemeClr>
                </a:solidFill>
              </a:rPr>
              <a:t> с использованием </a:t>
            </a:r>
            <a:r>
              <a:rPr lang="ru-RU" sz="2400" dirty="0" err="1" smtClean="0">
                <a:solidFill>
                  <a:schemeClr val="tx2">
                    <a:lumMod val="90000"/>
                  </a:schemeClr>
                </a:solidFill>
              </a:rPr>
              <a:t>низкоинтенсивного</a:t>
            </a:r>
            <a:r>
              <a:rPr lang="ru-RU" sz="2400" dirty="0" smtClean="0">
                <a:solidFill>
                  <a:schemeClr val="tx2">
                    <a:lumMod val="90000"/>
                  </a:schemeClr>
                </a:solidFill>
              </a:rPr>
              <a:t> когерентного излучения лазера и </a:t>
            </a:r>
            <a:r>
              <a:rPr lang="ru-RU" sz="2400" dirty="0" err="1" smtClean="0">
                <a:solidFill>
                  <a:schemeClr val="tx2">
                    <a:lumMod val="90000"/>
                  </a:schemeClr>
                </a:solidFill>
              </a:rPr>
              <a:t>пресс-акупунктуры</a:t>
            </a:r>
            <a:r>
              <a:rPr lang="ru-RU" sz="2400" dirty="0" smtClean="0">
                <a:solidFill>
                  <a:schemeClr val="tx2">
                    <a:lumMod val="90000"/>
                  </a:schemeClr>
                </a:solidFill>
              </a:rPr>
              <a:t> в домашних или полевых условиях. </a:t>
            </a:r>
          </a:p>
          <a:p>
            <a:pPr algn="just">
              <a:buNone/>
            </a:pPr>
            <a:r>
              <a:rPr lang="ru-RU" sz="2400" dirty="0" smtClean="0">
                <a:solidFill>
                  <a:schemeClr val="tx2">
                    <a:lumMod val="90000"/>
                  </a:schemeClr>
                </a:solidFill>
              </a:rPr>
              <a:t>              При терапии используются методики профилактики и лечения заболеваний исключительно с клинически доказанной эффективностью.</a:t>
            </a:r>
          </a:p>
          <a:p>
            <a:pPr algn="just"/>
            <a:endParaRPr lang="ru-RU" sz="2000" dirty="0"/>
          </a:p>
        </p:txBody>
      </p:sp>
    </p:spTree>
  </p:cSld>
  <p:clrMapOvr>
    <a:masterClrMapping/>
  </p:clrMapOvr>
  <p:transition spd="med" advTm="6000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1802" y="357166"/>
            <a:ext cx="4729170" cy="914400"/>
          </a:xfrm>
        </p:spPr>
        <p:txBody>
          <a:bodyPr/>
          <a:lstStyle/>
          <a:p>
            <a:r>
              <a:rPr lang="ru-RU" sz="2800" b="1" dirty="0" smtClean="0">
                <a:solidFill>
                  <a:srgbClr val="FFFF00"/>
                </a:solidFill>
                <a:latin typeface="Cambria" pitchFamily="18" charset="0"/>
              </a:rPr>
              <a:t>ПРЕИМУЩЕСТВА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142984"/>
            <a:ext cx="7772400" cy="5929378"/>
          </a:xfrm>
        </p:spPr>
        <p:txBody>
          <a:bodyPr>
            <a:normAutofit fontScale="77500" lnSpcReduction="20000"/>
          </a:bodyPr>
          <a:lstStyle/>
          <a:p>
            <a:r>
              <a:rPr lang="ru-RU" sz="3100" dirty="0" smtClean="0">
                <a:solidFill>
                  <a:schemeClr val="tx2">
                    <a:lumMod val="90000"/>
                  </a:schemeClr>
                </a:solidFill>
              </a:rPr>
              <a:t>Два прибора в одном: лечебный и поисковый</a:t>
            </a:r>
          </a:p>
          <a:p>
            <a:r>
              <a:rPr lang="ru-RU" sz="3100" dirty="0" smtClean="0">
                <a:solidFill>
                  <a:schemeClr val="tx2">
                    <a:lumMod val="90000"/>
                  </a:schemeClr>
                </a:solidFill>
              </a:rPr>
              <a:t> Имеется  встроенный искатель биологически активных точек   (</a:t>
            </a:r>
            <a:r>
              <a:rPr lang="ru-RU" sz="3100" dirty="0" err="1" smtClean="0">
                <a:solidFill>
                  <a:schemeClr val="tx2">
                    <a:lumMod val="90000"/>
                  </a:schemeClr>
                </a:solidFill>
              </a:rPr>
              <a:t>БАТ-точек</a:t>
            </a:r>
            <a:r>
              <a:rPr lang="ru-RU" sz="3100" dirty="0" smtClean="0">
                <a:solidFill>
                  <a:schemeClr val="tx2">
                    <a:lumMod val="90000"/>
                  </a:schemeClr>
                </a:solidFill>
              </a:rPr>
              <a:t> акупунктуры)</a:t>
            </a:r>
          </a:p>
          <a:p>
            <a:r>
              <a:rPr lang="ru-RU" sz="3100" dirty="0" smtClean="0">
                <a:solidFill>
                  <a:schemeClr val="tx2">
                    <a:lumMod val="90000"/>
                  </a:schemeClr>
                </a:solidFill>
              </a:rPr>
              <a:t>При использовании прибора отсутствует опасность заражения </a:t>
            </a:r>
            <a:r>
              <a:rPr lang="ru-RU" sz="3100" dirty="0" err="1" smtClean="0">
                <a:solidFill>
                  <a:schemeClr val="tx2">
                    <a:lumMod val="90000"/>
                  </a:schemeClr>
                </a:solidFill>
              </a:rPr>
              <a:t>СПИДом</a:t>
            </a:r>
            <a:r>
              <a:rPr lang="ru-RU" sz="3100" dirty="0" smtClean="0">
                <a:solidFill>
                  <a:schemeClr val="tx2">
                    <a:lumMod val="90000"/>
                  </a:schemeClr>
                </a:solidFill>
              </a:rPr>
              <a:t>, гепатитом и т.п.</a:t>
            </a:r>
          </a:p>
          <a:p>
            <a:r>
              <a:rPr lang="ru-RU" sz="3100" dirty="0" smtClean="0">
                <a:solidFill>
                  <a:schemeClr val="tx2">
                    <a:lumMod val="90000"/>
                  </a:schemeClr>
                </a:solidFill>
              </a:rPr>
              <a:t>Одновременное воздействие двух факторов на точку акупунктуры:  лазерного излучения и </a:t>
            </a:r>
            <a:r>
              <a:rPr lang="ru-RU" sz="3100" dirty="0" err="1" smtClean="0">
                <a:solidFill>
                  <a:schemeClr val="tx2">
                    <a:lumMod val="90000"/>
                  </a:schemeClr>
                </a:solidFill>
              </a:rPr>
              <a:t>пресс-акупунктуры</a:t>
            </a:r>
            <a:endParaRPr lang="ru-RU" sz="3100" dirty="0" smtClean="0">
              <a:solidFill>
                <a:schemeClr val="tx2">
                  <a:lumMod val="90000"/>
                </a:schemeClr>
              </a:solidFill>
            </a:endParaRPr>
          </a:p>
          <a:p>
            <a:r>
              <a:rPr lang="ru-RU" sz="3100" dirty="0" smtClean="0">
                <a:solidFill>
                  <a:schemeClr val="tx2">
                    <a:lumMod val="90000"/>
                  </a:schemeClr>
                </a:solidFill>
              </a:rPr>
              <a:t> Автоматическое функционирование под управлением микропроцессора</a:t>
            </a:r>
          </a:p>
          <a:p>
            <a:r>
              <a:rPr lang="ru-RU" sz="3100" dirty="0" smtClean="0">
                <a:solidFill>
                  <a:schemeClr val="tx2">
                    <a:lumMod val="90000"/>
                  </a:schemeClr>
                </a:solidFill>
              </a:rPr>
              <a:t>Питание прибора осуществляется от батареек, что обеспечивает его безопасную эксплуатацию в домашних и полевых условиях </a:t>
            </a:r>
          </a:p>
          <a:p>
            <a:r>
              <a:rPr lang="ru-RU" sz="3100" dirty="0" smtClean="0">
                <a:solidFill>
                  <a:schemeClr val="tx2">
                    <a:lumMod val="90000"/>
                  </a:schemeClr>
                </a:solidFill>
              </a:rPr>
              <a:t>Прибор минимум вдвое дешевле известных отечественных и зарубежных аналогов и  не уступает им в эффективности применения в лечебных и профилактических целях 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571480"/>
            <a:ext cx="7929618" cy="914400"/>
          </a:xfrm>
        </p:spPr>
        <p:txBody>
          <a:bodyPr/>
          <a:lstStyle/>
          <a:p>
            <a:pPr algn="ctr"/>
            <a:r>
              <a:rPr lang="ru-RU" sz="2600" b="1" dirty="0" smtClean="0">
                <a:solidFill>
                  <a:srgbClr val="FFFF00"/>
                </a:solidFill>
                <a:latin typeface="Cambria" pitchFamily="18" charset="0"/>
              </a:rPr>
              <a:t>ОСНОВНЫЕ  ТЕХНИЧЕСКИЕ  ХАРАКТЕРИСТИКИ ПРИБОРА</a:t>
            </a:r>
            <a:r>
              <a:rPr lang="ru-RU" sz="2600" dirty="0" smtClean="0"/>
              <a:t/>
            </a:r>
            <a:br>
              <a:rPr lang="ru-RU" sz="2600" dirty="0" smtClean="0"/>
            </a:br>
            <a:endParaRPr lang="ru-RU" sz="26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714348" y="1857364"/>
            <a:ext cx="8001056" cy="4643470"/>
          </a:xfrm>
        </p:spPr>
        <p:txBody>
          <a:bodyPr>
            <a:normAutofit fontScale="77500" lnSpcReduction="20000"/>
          </a:bodyPr>
          <a:lstStyle/>
          <a:p>
            <a:r>
              <a:rPr lang="ru-RU" sz="3100" dirty="0" smtClean="0"/>
              <a:t> </a:t>
            </a:r>
            <a:r>
              <a:rPr lang="ru-RU" sz="3100" dirty="0" smtClean="0">
                <a:solidFill>
                  <a:schemeClr val="tx2">
                    <a:lumMod val="90000"/>
                  </a:schemeClr>
                </a:solidFill>
              </a:rPr>
              <a:t>Длина волны излучения лазера, мкм	  -          0,63</a:t>
            </a:r>
            <a:r>
              <a:rPr lang="ru-RU" sz="3100" dirty="0" smtClean="0">
                <a:solidFill>
                  <a:schemeClr val="tx2">
                    <a:lumMod val="90000"/>
                  </a:schemeClr>
                </a:solidFill>
                <a:sym typeface="Symbol"/>
              </a:rPr>
              <a:t></a:t>
            </a:r>
            <a:r>
              <a:rPr lang="ru-RU" sz="3100" dirty="0" smtClean="0">
                <a:solidFill>
                  <a:schemeClr val="tx2">
                    <a:lumMod val="90000"/>
                  </a:schemeClr>
                </a:solidFill>
              </a:rPr>
              <a:t>0,65</a:t>
            </a:r>
          </a:p>
          <a:p>
            <a:r>
              <a:rPr lang="ru-RU" sz="3100" dirty="0" smtClean="0">
                <a:solidFill>
                  <a:schemeClr val="tx2">
                    <a:lumMod val="90000"/>
                  </a:schemeClr>
                </a:solidFill>
              </a:rPr>
              <a:t> Выходная мощность лазера, мВт, не более  -             5,0</a:t>
            </a:r>
          </a:p>
          <a:p>
            <a:r>
              <a:rPr lang="ru-RU" sz="3100" dirty="0" smtClean="0">
                <a:solidFill>
                  <a:schemeClr val="tx2">
                    <a:lumMod val="90000"/>
                  </a:schemeClr>
                </a:solidFill>
              </a:rPr>
              <a:t> Максимальная плотность мощности лазерного 	</a:t>
            </a:r>
            <a:br>
              <a:rPr lang="ru-RU" sz="3100" dirty="0" smtClean="0">
                <a:solidFill>
                  <a:schemeClr val="tx2">
                    <a:lumMod val="90000"/>
                  </a:schemeClr>
                </a:solidFill>
              </a:rPr>
            </a:br>
            <a:r>
              <a:rPr lang="ru-RU" sz="3100" dirty="0" smtClean="0">
                <a:solidFill>
                  <a:schemeClr val="tx2">
                    <a:lumMod val="90000"/>
                  </a:schemeClr>
                </a:solidFill>
              </a:rPr>
              <a:t>  излучения в плоскости выхода, мВт/см</a:t>
            </a:r>
            <a:r>
              <a:rPr lang="ru-RU" sz="3100" baseline="30000" dirty="0" smtClean="0">
                <a:solidFill>
                  <a:schemeClr val="tx2">
                    <a:lumMod val="90000"/>
                  </a:schemeClr>
                </a:solidFill>
              </a:rPr>
              <a:t>2</a:t>
            </a:r>
            <a:r>
              <a:rPr lang="ru-RU" sz="3100" dirty="0" smtClean="0">
                <a:solidFill>
                  <a:schemeClr val="tx2">
                    <a:lumMod val="90000"/>
                  </a:schemeClr>
                </a:solidFill>
              </a:rPr>
              <a:t>, </a:t>
            </a:r>
          </a:p>
          <a:p>
            <a:pPr>
              <a:buNone/>
            </a:pPr>
            <a:r>
              <a:rPr lang="ru-RU" sz="3100" dirty="0" smtClean="0">
                <a:solidFill>
                  <a:schemeClr val="tx2">
                    <a:lumMod val="90000"/>
                  </a:schemeClr>
                </a:solidFill>
              </a:rPr>
              <a:t>        не менее	-    	                                                                       100</a:t>
            </a:r>
          </a:p>
          <a:p>
            <a:pPr>
              <a:buFont typeface="Wingdings" pitchFamily="2" charset="2"/>
              <a:buChar char="§"/>
            </a:pPr>
            <a:r>
              <a:rPr lang="ru-RU" sz="3100" dirty="0" smtClean="0">
                <a:solidFill>
                  <a:schemeClr val="tx2">
                    <a:lumMod val="90000"/>
                  </a:schemeClr>
                </a:solidFill>
              </a:rPr>
              <a:t> Режим работы лазера -       непрерывный и импульсный</a:t>
            </a:r>
          </a:p>
          <a:p>
            <a:r>
              <a:rPr lang="ru-RU" sz="3100" dirty="0" smtClean="0">
                <a:solidFill>
                  <a:schemeClr val="tx2">
                    <a:lumMod val="90000"/>
                  </a:schemeClr>
                </a:solidFill>
              </a:rPr>
              <a:t> Питание лазера	-                                 3 в (2 элемента ААА)</a:t>
            </a:r>
          </a:p>
          <a:p>
            <a:r>
              <a:rPr lang="ru-RU" sz="3100" dirty="0" smtClean="0">
                <a:solidFill>
                  <a:schemeClr val="tx2">
                    <a:lumMod val="90000"/>
                  </a:schemeClr>
                </a:solidFill>
              </a:rPr>
              <a:t> Габаритные размеры лазера с  искателем БАТ, мм, не более -	                                     		             137</a:t>
            </a:r>
            <a:r>
              <a:rPr lang="ru-RU" sz="3100" dirty="0" smtClean="0">
                <a:solidFill>
                  <a:schemeClr val="tx2">
                    <a:lumMod val="90000"/>
                  </a:schemeClr>
                </a:solidFill>
                <a:sym typeface="Symbol"/>
              </a:rPr>
              <a:t></a:t>
            </a:r>
            <a:r>
              <a:rPr lang="ru-RU" sz="3100" dirty="0" smtClean="0">
                <a:solidFill>
                  <a:schemeClr val="tx2">
                    <a:lumMod val="90000"/>
                  </a:schemeClr>
                </a:solidFill>
              </a:rPr>
              <a:t>27</a:t>
            </a:r>
            <a:r>
              <a:rPr lang="ru-RU" sz="3100" dirty="0" smtClean="0">
                <a:solidFill>
                  <a:schemeClr val="tx2">
                    <a:lumMod val="90000"/>
                  </a:schemeClr>
                </a:solidFill>
                <a:sym typeface="Symbol"/>
              </a:rPr>
              <a:t></a:t>
            </a:r>
            <a:r>
              <a:rPr lang="ru-RU" sz="3100" dirty="0" smtClean="0">
                <a:solidFill>
                  <a:schemeClr val="tx2">
                    <a:lumMod val="90000"/>
                  </a:schemeClr>
                </a:solidFill>
              </a:rPr>
              <a:t>20</a:t>
            </a:r>
          </a:p>
          <a:p>
            <a:r>
              <a:rPr lang="ru-RU" sz="3100" dirty="0" smtClean="0">
                <a:solidFill>
                  <a:schemeClr val="tx2">
                    <a:lumMod val="90000"/>
                  </a:schemeClr>
                </a:solidFill>
              </a:rPr>
              <a:t>Масса прибора, г, не более -   		                          45</a:t>
            </a:r>
          </a:p>
          <a:p>
            <a:pPr>
              <a:buNone/>
            </a:pPr>
            <a:r>
              <a:rPr lang="ru-RU" sz="3100" dirty="0" smtClean="0">
                <a:solidFill>
                  <a:schemeClr val="tx2">
                    <a:lumMod val="90000"/>
                  </a:schemeClr>
                </a:solidFill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0298" y="0"/>
            <a:ext cx="5086360" cy="642942"/>
          </a:xfrm>
        </p:spPr>
        <p:txBody>
          <a:bodyPr/>
          <a:lstStyle/>
          <a:p>
            <a:r>
              <a:rPr lang="ru-RU" sz="3600" dirty="0" smtClean="0">
                <a:solidFill>
                  <a:srgbClr val="FFFF00"/>
                </a:solidFill>
                <a:latin typeface="Cambria" pitchFamily="18" charset="0"/>
              </a:rPr>
              <a:t>Описание аппарата</a:t>
            </a:r>
            <a:endParaRPr lang="ru-RU" sz="3600" dirty="0">
              <a:solidFill>
                <a:srgbClr val="FFFF00"/>
              </a:solidFill>
              <a:latin typeface="Cambria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857224" y="4643446"/>
            <a:ext cx="2786082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Вид спереди:</a:t>
            </a:r>
            <a:endParaRPr kumimoji="0" lang="ru-RU" sz="30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mbria" pitchFamily="18" charset="0"/>
              <a:ea typeface="+mj-ea"/>
              <a:cs typeface="+mj-cs"/>
            </a:endParaRPr>
          </a:p>
        </p:txBody>
      </p:sp>
      <p:grpSp>
        <p:nvGrpSpPr>
          <p:cNvPr id="46" name="Группа 45"/>
          <p:cNvGrpSpPr/>
          <p:nvPr/>
        </p:nvGrpSpPr>
        <p:grpSpPr>
          <a:xfrm>
            <a:off x="1142976" y="785794"/>
            <a:ext cx="7072362" cy="3779720"/>
            <a:chOff x="1142976" y="785794"/>
            <a:chExt cx="7072362" cy="3779720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357290" y="2071678"/>
              <a:ext cx="6858048" cy="1533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42" name="Группа 41"/>
            <p:cNvGrpSpPr/>
            <p:nvPr/>
          </p:nvGrpSpPr>
          <p:grpSpPr>
            <a:xfrm>
              <a:off x="1142976" y="785794"/>
              <a:ext cx="3702097" cy="707886"/>
              <a:chOff x="1142976" y="785794"/>
              <a:chExt cx="3702097" cy="707886"/>
            </a:xfrm>
          </p:grpSpPr>
          <p:grpSp>
            <p:nvGrpSpPr>
              <p:cNvPr id="39" name="Группа 38"/>
              <p:cNvGrpSpPr/>
              <p:nvPr/>
            </p:nvGrpSpPr>
            <p:grpSpPr>
              <a:xfrm>
                <a:off x="4071934" y="785794"/>
                <a:ext cx="773139" cy="707886"/>
                <a:chOff x="4071934" y="1773297"/>
                <a:chExt cx="785818" cy="833030"/>
              </a:xfrm>
            </p:grpSpPr>
            <p:sp>
              <p:nvSpPr>
                <p:cNvPr id="10" name="Овал 9"/>
                <p:cNvSpPr/>
                <p:nvPr/>
              </p:nvSpPr>
              <p:spPr>
                <a:xfrm>
                  <a:off x="4071934" y="2000240"/>
                  <a:ext cx="571504" cy="50006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5" name="TextBox 34"/>
                <p:cNvSpPr txBox="1"/>
                <p:nvPr/>
              </p:nvSpPr>
              <p:spPr>
                <a:xfrm>
                  <a:off x="4143372" y="1773297"/>
                  <a:ext cx="714380" cy="8330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4000" dirty="0" smtClean="0"/>
                    <a:t>2</a:t>
                  </a:r>
                  <a:endParaRPr lang="ru-RU" sz="4000" dirty="0"/>
                </a:p>
              </p:txBody>
            </p:sp>
          </p:grpSp>
          <p:grpSp>
            <p:nvGrpSpPr>
              <p:cNvPr id="50" name="Группа 49"/>
              <p:cNvGrpSpPr/>
              <p:nvPr/>
            </p:nvGrpSpPr>
            <p:grpSpPr>
              <a:xfrm>
                <a:off x="1142976" y="785794"/>
                <a:ext cx="843425" cy="646331"/>
                <a:chOff x="1000100" y="1773297"/>
                <a:chExt cx="857256" cy="760593"/>
              </a:xfrm>
            </p:grpSpPr>
            <p:sp>
              <p:nvSpPr>
                <p:cNvPr id="21" name="Овал 20"/>
                <p:cNvSpPr/>
                <p:nvPr/>
              </p:nvSpPr>
              <p:spPr>
                <a:xfrm>
                  <a:off x="1000100" y="2000240"/>
                  <a:ext cx="571504" cy="50006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7" name="TextBox 36"/>
                <p:cNvSpPr txBox="1"/>
                <p:nvPr/>
              </p:nvSpPr>
              <p:spPr>
                <a:xfrm>
                  <a:off x="1000100" y="1773297"/>
                  <a:ext cx="857256" cy="76059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3600" dirty="0"/>
                    <a:t>4</a:t>
                  </a:r>
                </a:p>
              </p:txBody>
            </p:sp>
          </p:grpSp>
          <p:grpSp>
            <p:nvGrpSpPr>
              <p:cNvPr id="44" name="Группа 43"/>
              <p:cNvGrpSpPr/>
              <p:nvPr/>
            </p:nvGrpSpPr>
            <p:grpSpPr>
              <a:xfrm>
                <a:off x="2786050" y="785794"/>
                <a:ext cx="913710" cy="617792"/>
                <a:chOff x="2786050" y="1773297"/>
                <a:chExt cx="928694" cy="727009"/>
              </a:xfrm>
            </p:grpSpPr>
            <p:sp>
              <p:nvSpPr>
                <p:cNvPr id="20" name="Овал 19"/>
                <p:cNvSpPr/>
                <p:nvPr/>
              </p:nvSpPr>
              <p:spPr>
                <a:xfrm>
                  <a:off x="2786050" y="2000240"/>
                  <a:ext cx="571504" cy="50006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2857488" y="1773297"/>
                  <a:ext cx="857256" cy="6881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3200" dirty="0" smtClean="0"/>
                    <a:t>3</a:t>
                  </a:r>
                  <a:endParaRPr lang="ru-RU" sz="3200" dirty="0"/>
                </a:p>
              </p:txBody>
            </p:sp>
          </p:grpSp>
        </p:grpSp>
        <p:grpSp>
          <p:nvGrpSpPr>
            <p:cNvPr id="43" name="Группа 42"/>
            <p:cNvGrpSpPr/>
            <p:nvPr/>
          </p:nvGrpSpPr>
          <p:grpSpPr>
            <a:xfrm>
              <a:off x="1214414" y="1464294"/>
              <a:ext cx="6393664" cy="3101220"/>
              <a:chOff x="1214414" y="1464294"/>
              <a:chExt cx="6393664" cy="3101220"/>
            </a:xfrm>
          </p:grpSpPr>
          <p:cxnSp>
            <p:nvCxnSpPr>
              <p:cNvPr id="22" name="Прямая со стрелкой 21"/>
              <p:cNvCxnSpPr/>
              <p:nvPr/>
            </p:nvCxnSpPr>
            <p:spPr>
              <a:xfrm rot="5400000" flipH="1" flipV="1">
                <a:off x="2465645" y="2070451"/>
                <a:ext cx="1250326" cy="3801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 стрелкой 22"/>
              <p:cNvCxnSpPr/>
              <p:nvPr/>
            </p:nvCxnSpPr>
            <p:spPr>
              <a:xfrm rot="16200000" flipH="1">
                <a:off x="3571296" y="3501011"/>
                <a:ext cx="881429" cy="23029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 стрелкой 26"/>
              <p:cNvCxnSpPr/>
              <p:nvPr/>
            </p:nvCxnSpPr>
            <p:spPr>
              <a:xfrm rot="5400000" flipH="1" flipV="1">
                <a:off x="4041795" y="1798122"/>
                <a:ext cx="667092" cy="781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8" name="Прямая со стрелкой 27"/>
              <p:cNvCxnSpPr/>
              <p:nvPr/>
            </p:nvCxnSpPr>
            <p:spPr>
              <a:xfrm rot="5400000">
                <a:off x="6546760" y="3499782"/>
                <a:ext cx="882102" cy="26163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grpSp>
            <p:nvGrpSpPr>
              <p:cNvPr id="40" name="Группа 39"/>
              <p:cNvGrpSpPr/>
              <p:nvPr/>
            </p:nvGrpSpPr>
            <p:grpSpPr>
              <a:xfrm>
                <a:off x="3742382" y="3857628"/>
                <a:ext cx="913710" cy="707886"/>
                <a:chOff x="3714744" y="5388187"/>
                <a:chExt cx="928694" cy="833030"/>
              </a:xfrm>
            </p:grpSpPr>
            <p:sp>
              <p:nvSpPr>
                <p:cNvPr id="19" name="Овал 18"/>
                <p:cNvSpPr/>
                <p:nvPr/>
              </p:nvSpPr>
              <p:spPr>
                <a:xfrm>
                  <a:off x="3714744" y="5572140"/>
                  <a:ext cx="571504" cy="50006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1" name="TextBox 10"/>
                <p:cNvSpPr txBox="1"/>
                <p:nvPr/>
              </p:nvSpPr>
              <p:spPr>
                <a:xfrm>
                  <a:off x="3786182" y="5388187"/>
                  <a:ext cx="857256" cy="8330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4000" dirty="0" smtClean="0"/>
                    <a:t>1</a:t>
                  </a:r>
                  <a:endParaRPr lang="ru-RU" sz="4000" dirty="0"/>
                </a:p>
              </p:txBody>
            </p:sp>
          </p:grpSp>
          <p:grpSp>
            <p:nvGrpSpPr>
              <p:cNvPr id="59" name="Группа 58"/>
              <p:cNvGrpSpPr/>
              <p:nvPr/>
            </p:nvGrpSpPr>
            <p:grpSpPr>
              <a:xfrm>
                <a:off x="6694368" y="3953240"/>
                <a:ext cx="913710" cy="496926"/>
                <a:chOff x="6786578" y="4643446"/>
                <a:chExt cx="928694" cy="584775"/>
              </a:xfrm>
            </p:grpSpPr>
            <p:sp>
              <p:nvSpPr>
                <p:cNvPr id="18" name="Овал 17"/>
                <p:cNvSpPr/>
                <p:nvPr/>
              </p:nvSpPr>
              <p:spPr>
                <a:xfrm>
                  <a:off x="6786578" y="4714884"/>
                  <a:ext cx="571504" cy="50006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6858016" y="4643446"/>
                  <a:ext cx="857256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3200" dirty="0" smtClean="0"/>
                    <a:t>6</a:t>
                  </a:r>
                  <a:endParaRPr lang="ru-RU" sz="3200" dirty="0"/>
                </a:p>
              </p:txBody>
            </p:sp>
          </p:grpSp>
          <p:cxnSp>
            <p:nvCxnSpPr>
              <p:cNvPr id="45" name="Прямая со стрелкой 44"/>
              <p:cNvCxnSpPr/>
              <p:nvPr/>
            </p:nvCxnSpPr>
            <p:spPr>
              <a:xfrm rot="5400000" flipH="1" flipV="1">
                <a:off x="882090" y="2118250"/>
                <a:ext cx="1094058" cy="781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51" name="Прямая со стрелкой 50"/>
              <p:cNvCxnSpPr/>
              <p:nvPr/>
            </p:nvCxnSpPr>
            <p:spPr>
              <a:xfrm rot="5400000">
                <a:off x="984945" y="3444155"/>
                <a:ext cx="1032003" cy="156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grpSp>
            <p:nvGrpSpPr>
              <p:cNvPr id="56" name="Группа 55"/>
              <p:cNvGrpSpPr/>
              <p:nvPr/>
            </p:nvGrpSpPr>
            <p:grpSpPr>
              <a:xfrm>
                <a:off x="1214414" y="3929067"/>
                <a:ext cx="914863" cy="584775"/>
                <a:chOff x="1000100" y="5388188"/>
                <a:chExt cx="929866" cy="688155"/>
              </a:xfrm>
            </p:grpSpPr>
            <p:sp>
              <p:nvSpPr>
                <p:cNvPr id="55" name="Овал 54"/>
                <p:cNvSpPr/>
                <p:nvPr/>
              </p:nvSpPr>
              <p:spPr>
                <a:xfrm>
                  <a:off x="1000100" y="5572140"/>
                  <a:ext cx="571504" cy="50006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8" name="TextBox 37"/>
                <p:cNvSpPr txBox="1"/>
                <p:nvPr/>
              </p:nvSpPr>
              <p:spPr>
                <a:xfrm>
                  <a:off x="1072710" y="5388188"/>
                  <a:ext cx="857256" cy="6881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3200" dirty="0" smtClean="0"/>
                    <a:t>5</a:t>
                  </a:r>
                  <a:endParaRPr lang="ru-RU" sz="3200" dirty="0"/>
                </a:p>
              </p:txBody>
            </p:sp>
          </p:grpSp>
        </p:grpSp>
      </p:grpSp>
      <p:sp>
        <p:nvSpPr>
          <p:cNvPr id="62" name="TextBox 61"/>
          <p:cNvSpPr txBox="1"/>
          <p:nvPr/>
        </p:nvSpPr>
        <p:spPr>
          <a:xfrm>
            <a:off x="3286116" y="4572008"/>
            <a:ext cx="45005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tx2">
                    <a:lumMod val="90000"/>
                  </a:schemeClr>
                </a:solidFill>
              </a:rPr>
              <a:t>1</a:t>
            </a:r>
            <a:r>
              <a:rPr lang="ru-RU" sz="4000" dirty="0" smtClean="0">
                <a:solidFill>
                  <a:schemeClr val="tx2">
                    <a:lumMod val="90000"/>
                  </a:schemeClr>
                </a:solidFill>
              </a:rPr>
              <a:t>- </a:t>
            </a:r>
            <a:r>
              <a:rPr lang="ru-RU" sz="2400" dirty="0" smtClean="0">
                <a:solidFill>
                  <a:schemeClr val="tx2">
                    <a:lumMod val="90000"/>
                  </a:schemeClr>
                </a:solidFill>
              </a:rPr>
              <a:t>кнопка включения аппарата; 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642910" y="5000636"/>
            <a:ext cx="83582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>
                    <a:lumMod val="90000"/>
                  </a:schemeClr>
                </a:solidFill>
              </a:rPr>
              <a:t>2 </a:t>
            </a:r>
            <a:r>
              <a:rPr lang="ru-RU" sz="2400" dirty="0" smtClean="0">
                <a:solidFill>
                  <a:schemeClr val="tx2">
                    <a:lumMod val="90000"/>
                  </a:schemeClr>
                </a:solidFill>
              </a:rPr>
              <a:t>– включатель  непрерывного режима лазерного излучения; </a:t>
            </a:r>
            <a:endParaRPr lang="ru-RU" sz="2400" dirty="0">
              <a:solidFill>
                <a:schemeClr val="tx2">
                  <a:lumMod val="90000"/>
                </a:schemeClr>
              </a:solidFill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642910" y="5357826"/>
            <a:ext cx="87154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90000"/>
                  </a:schemeClr>
                </a:solidFill>
              </a:rPr>
              <a:t> 3 – светодиод- индикатор режимов работы аппарата; </a:t>
            </a:r>
            <a:endParaRPr lang="ru-RU" sz="2400" dirty="0">
              <a:solidFill>
                <a:schemeClr val="tx2">
                  <a:lumMod val="90000"/>
                </a:schemeClr>
              </a:solidFill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571472" y="5643578"/>
            <a:ext cx="30003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90000"/>
                  </a:schemeClr>
                </a:solidFill>
              </a:rPr>
              <a:t> 4 – щуп аппарата; </a:t>
            </a:r>
            <a:endParaRPr lang="ru-RU" sz="2400" dirty="0">
              <a:solidFill>
                <a:schemeClr val="tx2">
                  <a:lumMod val="90000"/>
                </a:schemeClr>
              </a:solidFill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571472" y="5929330"/>
            <a:ext cx="53578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90000"/>
                  </a:schemeClr>
                </a:solidFill>
              </a:rPr>
              <a:t> 5 – отверстие для излучения лазера; </a:t>
            </a:r>
            <a:endParaRPr lang="ru-RU" sz="2400" dirty="0">
              <a:solidFill>
                <a:schemeClr val="tx2">
                  <a:lumMod val="90000"/>
                </a:schemeClr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642910" y="6215082"/>
            <a:ext cx="87154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90000"/>
                  </a:schemeClr>
                </a:solidFill>
              </a:rPr>
              <a:t>6 – зажим аппарата. </a:t>
            </a:r>
            <a:endParaRPr lang="ru-RU" sz="2400" dirty="0">
              <a:solidFill>
                <a:schemeClr val="tx2">
                  <a:lumMod val="90000"/>
                </a:schemeClr>
              </a:solidFill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1714488"/>
            <a:ext cx="6929486" cy="15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4643446"/>
            <a:ext cx="2928958" cy="914400"/>
          </a:xfrm>
        </p:spPr>
        <p:txBody>
          <a:bodyPr/>
          <a:lstStyle/>
          <a:p>
            <a:r>
              <a:rPr lang="ru-RU" sz="3200" dirty="0" smtClean="0">
                <a:solidFill>
                  <a:srgbClr val="FFFF00"/>
                </a:solidFill>
                <a:latin typeface="Cambria" pitchFamily="18" charset="0"/>
              </a:rPr>
              <a:t>Вид  сзади:</a:t>
            </a:r>
            <a:endParaRPr lang="ru-RU" sz="3200" dirty="0">
              <a:solidFill>
                <a:srgbClr val="FFFF00"/>
              </a:solidFill>
              <a:latin typeface="Cambria" pitchFamily="18" charset="0"/>
            </a:endParaRPr>
          </a:p>
        </p:txBody>
      </p:sp>
      <p:grpSp>
        <p:nvGrpSpPr>
          <p:cNvPr id="24" name="Группа 23"/>
          <p:cNvGrpSpPr/>
          <p:nvPr/>
        </p:nvGrpSpPr>
        <p:grpSpPr>
          <a:xfrm>
            <a:off x="2857490" y="428605"/>
            <a:ext cx="3573460" cy="3146632"/>
            <a:chOff x="2857490" y="785795"/>
            <a:chExt cx="3573460" cy="3146632"/>
          </a:xfrm>
        </p:grpSpPr>
        <p:cxnSp>
          <p:nvCxnSpPr>
            <p:cNvPr id="17" name="Прямая со стрелкой 16"/>
            <p:cNvCxnSpPr/>
            <p:nvPr/>
          </p:nvCxnSpPr>
          <p:spPr>
            <a:xfrm rot="5400000" flipH="1" flipV="1">
              <a:off x="2572802" y="1963294"/>
              <a:ext cx="1036012" cy="3801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Прямая со стрелкой 19"/>
            <p:cNvCxnSpPr/>
            <p:nvPr/>
          </p:nvCxnSpPr>
          <p:spPr>
            <a:xfrm rot="5400000">
              <a:off x="6035579" y="3537057"/>
              <a:ext cx="789179" cy="156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21" name="Группа 39"/>
            <p:cNvGrpSpPr/>
            <p:nvPr/>
          </p:nvGrpSpPr>
          <p:grpSpPr>
            <a:xfrm>
              <a:off x="2857490" y="785795"/>
              <a:ext cx="914860" cy="584775"/>
              <a:chOff x="2089243" y="1857366"/>
              <a:chExt cx="929862" cy="688155"/>
            </a:xfrm>
          </p:grpSpPr>
          <p:sp>
            <p:nvSpPr>
              <p:cNvPr id="30" name="Овал 18"/>
              <p:cNvSpPr/>
              <p:nvPr/>
            </p:nvSpPr>
            <p:spPr>
              <a:xfrm>
                <a:off x="2089243" y="2025502"/>
                <a:ext cx="571504" cy="50006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2161850" y="1857366"/>
                <a:ext cx="857255" cy="6881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3200" dirty="0" smtClean="0"/>
                  <a:t>7</a:t>
                </a:r>
                <a:endParaRPr lang="ru-RU" sz="3200" dirty="0"/>
              </a:p>
            </p:txBody>
          </p:sp>
        </p:grpSp>
      </p:grpSp>
      <p:sp>
        <p:nvSpPr>
          <p:cNvPr id="33" name="Прямоугольник 32"/>
          <p:cNvSpPr/>
          <p:nvPr/>
        </p:nvSpPr>
        <p:spPr>
          <a:xfrm>
            <a:off x="571472" y="5214950"/>
            <a:ext cx="83582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>
                    <a:lumMod val="90000"/>
                  </a:schemeClr>
                </a:solidFill>
              </a:rPr>
              <a:t>7 </a:t>
            </a:r>
            <a:r>
              <a:rPr lang="ru-RU" sz="2400" dirty="0" smtClean="0">
                <a:solidFill>
                  <a:schemeClr val="tx2">
                    <a:lumMod val="90000"/>
                  </a:schemeClr>
                </a:solidFill>
              </a:rPr>
              <a:t>– пластинка нейтрального электрода; </a:t>
            </a:r>
            <a:endParaRPr lang="ru-RU" sz="2400" dirty="0">
              <a:solidFill>
                <a:schemeClr val="tx2">
                  <a:lumMod val="90000"/>
                </a:schemeClr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571472" y="5643578"/>
            <a:ext cx="53578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>
                    <a:lumMod val="90000"/>
                  </a:schemeClr>
                </a:solidFill>
              </a:rPr>
              <a:t>8 </a:t>
            </a:r>
            <a:r>
              <a:rPr lang="ru-RU" sz="2400" dirty="0" smtClean="0">
                <a:solidFill>
                  <a:schemeClr val="tx2">
                    <a:lumMod val="90000"/>
                  </a:schemeClr>
                </a:solidFill>
              </a:rPr>
              <a:t>– крышка батарейного отсека; </a:t>
            </a:r>
            <a:endParaRPr lang="ru-RU" sz="2400" dirty="0">
              <a:solidFill>
                <a:schemeClr val="tx2">
                  <a:lumMod val="90000"/>
                </a:schemeClr>
              </a:solidFill>
            </a:endParaRPr>
          </a:p>
        </p:txBody>
      </p:sp>
      <p:grpSp>
        <p:nvGrpSpPr>
          <p:cNvPr id="25" name="Группа 24"/>
          <p:cNvGrpSpPr/>
          <p:nvPr/>
        </p:nvGrpSpPr>
        <p:grpSpPr>
          <a:xfrm>
            <a:off x="3643306" y="3500438"/>
            <a:ext cx="3346060" cy="584775"/>
            <a:chOff x="3643306" y="3857628"/>
            <a:chExt cx="3346060" cy="584775"/>
          </a:xfrm>
        </p:grpSpPr>
        <p:grpSp>
          <p:nvGrpSpPr>
            <p:cNvPr id="23" name="Группа 22"/>
            <p:cNvGrpSpPr/>
            <p:nvPr/>
          </p:nvGrpSpPr>
          <p:grpSpPr>
            <a:xfrm>
              <a:off x="6215074" y="3857628"/>
              <a:ext cx="774292" cy="584775"/>
              <a:chOff x="6215074" y="3857628"/>
              <a:chExt cx="774292" cy="584775"/>
            </a:xfrm>
          </p:grpSpPr>
          <p:sp>
            <p:nvSpPr>
              <p:cNvPr id="13" name="Овал 12"/>
              <p:cNvSpPr/>
              <p:nvPr/>
            </p:nvSpPr>
            <p:spPr>
              <a:xfrm>
                <a:off x="6215074" y="4000504"/>
                <a:ext cx="562283" cy="42494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6286512" y="3857628"/>
                <a:ext cx="70285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3200" dirty="0" smtClean="0"/>
                  <a:t>8</a:t>
                </a:r>
                <a:endParaRPr lang="ru-RU" sz="3200" dirty="0"/>
              </a:p>
            </p:txBody>
          </p:sp>
        </p:grpSp>
        <p:sp>
          <p:nvSpPr>
            <p:cNvPr id="18" name="Овал 17"/>
            <p:cNvSpPr/>
            <p:nvPr/>
          </p:nvSpPr>
          <p:spPr>
            <a:xfrm>
              <a:off x="3643306" y="4000504"/>
              <a:ext cx="562283" cy="42494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714744" y="3857628"/>
              <a:ext cx="70285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000" dirty="0" smtClean="0"/>
                <a:t>9</a:t>
              </a:r>
              <a:endParaRPr lang="ru-RU" sz="3000" dirty="0"/>
            </a:p>
          </p:txBody>
        </p:sp>
      </p:grpSp>
      <p:cxnSp>
        <p:nvCxnSpPr>
          <p:cNvPr id="19" name="Прямая со стрелкой 18"/>
          <p:cNvCxnSpPr/>
          <p:nvPr/>
        </p:nvCxnSpPr>
        <p:spPr>
          <a:xfrm rot="5400000">
            <a:off x="3677346" y="3323524"/>
            <a:ext cx="503425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571472" y="5572140"/>
            <a:ext cx="53578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 smtClean="0">
              <a:solidFill>
                <a:schemeClr val="tx2">
                  <a:lumMod val="90000"/>
                </a:schemeClr>
              </a:solidFill>
            </a:endParaRPr>
          </a:p>
          <a:p>
            <a:r>
              <a:rPr lang="ru-RU" sz="2500" b="1" dirty="0" smtClean="0">
                <a:solidFill>
                  <a:schemeClr val="tx2">
                    <a:lumMod val="90000"/>
                  </a:schemeClr>
                </a:solidFill>
              </a:rPr>
              <a:t>9</a:t>
            </a:r>
            <a:r>
              <a:rPr lang="ru-RU" sz="2800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tx2">
                    <a:lumMod val="90000"/>
                  </a:schemeClr>
                </a:solidFill>
              </a:rPr>
              <a:t>– звуковой индикатор. </a:t>
            </a:r>
            <a:endParaRPr lang="ru-RU" sz="2400" dirty="0">
              <a:solidFill>
                <a:schemeClr val="tx2">
                  <a:lumMod val="90000"/>
                </a:schemeClr>
              </a:solidFill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14612" y="785794"/>
            <a:ext cx="4429156" cy="571504"/>
          </a:xfrm>
        </p:spPr>
        <p:txBody>
          <a:bodyPr/>
          <a:lstStyle/>
          <a:p>
            <a:r>
              <a:rPr lang="ru-RU" sz="2800" dirty="0" smtClean="0">
                <a:solidFill>
                  <a:srgbClr val="FFFF00"/>
                </a:solidFill>
                <a:latin typeface="Cambria"/>
                <a:ea typeface="Times New Roman"/>
                <a:cs typeface="Times New Roman"/>
              </a:rPr>
              <a:t>КОМПЛЕКТ</a:t>
            </a:r>
            <a:r>
              <a:rPr lang="ru-RU" sz="2800" dirty="0" smtClean="0">
                <a:latin typeface="Cambria"/>
                <a:ea typeface="Times New Roman"/>
                <a:cs typeface="Times New Roman"/>
              </a:rPr>
              <a:t>    </a:t>
            </a:r>
            <a:r>
              <a:rPr lang="ru-RU" sz="2800" dirty="0" smtClean="0">
                <a:solidFill>
                  <a:srgbClr val="FFFF00"/>
                </a:solidFill>
                <a:latin typeface="Cambria"/>
                <a:ea typeface="Times New Roman"/>
                <a:cs typeface="Times New Roman"/>
              </a:rPr>
              <a:t>ПОСТАВКИ</a:t>
            </a:r>
            <a:r>
              <a:rPr lang="ru-RU" sz="2800" dirty="0" smtClean="0">
                <a:latin typeface="Courier New"/>
                <a:ea typeface="Times New Roman"/>
              </a:rPr>
              <a:t/>
            </a:r>
            <a:br>
              <a:rPr lang="ru-RU" sz="2800" dirty="0" smtClean="0">
                <a:latin typeface="Courier New"/>
                <a:ea typeface="Times New Roman"/>
              </a:rPr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428736"/>
            <a:ext cx="7772400" cy="3286148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ru-RU" sz="2800" spc="-35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Прибор «</a:t>
            </a:r>
            <a:r>
              <a:rPr lang="ru-RU" sz="2800" spc="-35" dirty="0" err="1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КЛаСС</a:t>
            </a:r>
            <a:r>
              <a:rPr lang="ru-RU" sz="2800" spc="-35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» ……………………………………1шт</a:t>
            </a:r>
            <a:endParaRPr lang="ru-RU" sz="2800" dirty="0" smtClean="0">
              <a:solidFill>
                <a:schemeClr val="tx2">
                  <a:lumMod val="90000"/>
                </a:schemeClr>
              </a:solidFill>
              <a:latin typeface="Courier New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2800" spc="-50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Инструкция по эксплуатации аппарата</a:t>
            </a:r>
            <a:r>
              <a:rPr lang="ru-RU" sz="2800" spc="-35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... 1 шт.</a:t>
            </a:r>
            <a:endParaRPr lang="ru-RU" sz="2800" dirty="0" smtClean="0">
              <a:solidFill>
                <a:schemeClr val="tx2">
                  <a:lumMod val="90000"/>
                </a:schemeClr>
              </a:solidFill>
              <a:latin typeface="Courier New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2800" spc="-55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Компакт-диск с материалами ………………..1  шт.</a:t>
            </a:r>
          </a:p>
          <a:p>
            <a:pPr>
              <a:spcAft>
                <a:spcPts val="0"/>
              </a:spcAft>
            </a:pPr>
            <a:r>
              <a:rPr lang="ru-RU" sz="2800" spc="-55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Атласы акупунктуры………………………………3 шт.</a:t>
            </a:r>
            <a:endParaRPr lang="ru-RU" sz="2800" dirty="0" smtClean="0">
              <a:solidFill>
                <a:schemeClr val="tx2">
                  <a:lumMod val="90000"/>
                </a:schemeClr>
              </a:solidFill>
              <a:latin typeface="Courier New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2800" spc="-40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 Элемент питания (тип </a:t>
            </a:r>
            <a:r>
              <a:rPr lang="en-US" sz="2800" spc="-40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AAA</a:t>
            </a:r>
            <a:r>
              <a:rPr lang="ru-RU" sz="2800" spc="-40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) …………………2 шт.</a:t>
            </a:r>
            <a:endParaRPr lang="ru-RU" sz="2800" dirty="0" smtClean="0">
              <a:solidFill>
                <a:schemeClr val="tx2">
                  <a:lumMod val="90000"/>
                </a:schemeClr>
              </a:solidFill>
              <a:latin typeface="Courier New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2800" spc="-60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Упаковка ………………………………………………..1  шт.</a:t>
            </a:r>
          </a:p>
          <a:p>
            <a:pPr>
              <a:spcAft>
                <a:spcPts val="0"/>
              </a:spcAft>
              <a:buNone/>
            </a:pPr>
            <a:endParaRPr lang="ru-RU" sz="2800" dirty="0" smtClean="0">
              <a:latin typeface="Courier New"/>
              <a:ea typeface="Times New Roman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00034" y="4929198"/>
            <a:ext cx="7929618" cy="1285884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mbria"/>
                <a:ea typeface="Times New Roman"/>
                <a:cs typeface="Times New Roman"/>
              </a:rPr>
              <a:t>Гарантия:   </a:t>
            </a:r>
            <a:r>
              <a:rPr kumimoji="0" lang="ru-RU" sz="2400" b="0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Cambria"/>
                <a:ea typeface="Times New Roman"/>
                <a:cs typeface="Times New Roman"/>
              </a:rPr>
              <a:t>6 мес.  со дня продажи</a:t>
            </a:r>
            <a:r>
              <a:rPr kumimoji="0" lang="ru-RU" sz="2400" b="0" i="0" u="none" strike="noStrike" kern="1200" cap="none" spc="-100" normalizeH="0" noProof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Cambria"/>
                <a:ea typeface="Times New Roman"/>
                <a:cs typeface="Times New Roman"/>
              </a:rPr>
              <a:t>   </a:t>
            </a:r>
            <a:r>
              <a:rPr kumimoji="0" lang="ru-RU" sz="2400" b="0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Cambria"/>
                <a:ea typeface="Times New Roman"/>
                <a:cs typeface="Times New Roman"/>
              </a:rPr>
              <a:t>    </a:t>
            </a:r>
            <a:r>
              <a:rPr kumimoji="0" lang="ru-RU" sz="2800" b="0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/>
                <a:uLnTx/>
                <a:uFillTx/>
                <a:latin typeface="Courier New"/>
                <a:ea typeface="Times New Roman"/>
                <a:cs typeface="+mj-cs"/>
              </a:rPr>
              <a:t/>
            </a:r>
            <a:br>
              <a:rPr kumimoji="0" lang="ru-RU" sz="2800" b="0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/>
                <a:uLnTx/>
                <a:uFillTx/>
                <a:latin typeface="Courier New"/>
                <a:ea typeface="Times New Roman"/>
                <a:cs typeface="+mj-cs"/>
              </a:rPr>
            </a:br>
            <a:endParaRPr kumimoji="0" lang="ru-RU" sz="2800" b="0" i="0" u="none" strike="noStrike" kern="1200" cap="none" spc="-100" normalizeH="0" baseline="0" noProof="0" dirty="0">
              <a:ln>
                <a:noFill/>
              </a:ln>
              <a:solidFill>
                <a:schemeClr val="tx2">
                  <a:satMod val="20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214546" y="5429264"/>
            <a:ext cx="664373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При утере документов или  повреждении пломбы на приборе потребитель лишается права на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2">
                  <a:lumMod val="90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гарантийный ремонт.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2">
                  <a:lumMod val="90000"/>
                </a:schemeClr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714356"/>
            <a:ext cx="7415242" cy="914400"/>
          </a:xfrm>
        </p:spPr>
        <p:txBody>
          <a:bodyPr/>
          <a:lstStyle/>
          <a:p>
            <a:r>
              <a:rPr lang="ru-RU" sz="3000" dirty="0" smtClean="0">
                <a:solidFill>
                  <a:srgbClr val="FFFF00"/>
                </a:solidFill>
                <a:latin typeface="Cambria"/>
                <a:ea typeface="Times New Roman"/>
                <a:cs typeface="Times New Roman"/>
              </a:rPr>
              <a:t>УКАЗАНИЯ ПО ТЕХНИКЕ БЕЗОПАСНОСТИ</a:t>
            </a:r>
            <a:r>
              <a:rPr lang="ru-RU" sz="3000" dirty="0" smtClean="0">
                <a:solidFill>
                  <a:srgbClr val="FFFF00"/>
                </a:solidFill>
                <a:latin typeface="Courier New"/>
                <a:ea typeface="Times New Roman"/>
              </a:rPr>
              <a:t/>
            </a:r>
            <a:br>
              <a:rPr lang="ru-RU" sz="3000" dirty="0" smtClean="0">
                <a:solidFill>
                  <a:srgbClr val="FFFF00"/>
                </a:solidFill>
                <a:latin typeface="Courier New"/>
                <a:ea typeface="Times New Roman"/>
              </a:rPr>
            </a:br>
            <a:endParaRPr lang="ru-RU" sz="3000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357298"/>
            <a:ext cx="8143932" cy="4572000"/>
          </a:xfrm>
        </p:spPr>
        <p:txBody>
          <a:bodyPr>
            <a:normAutofit fontScale="92500"/>
          </a:bodyPr>
          <a:lstStyle/>
          <a:p>
            <a:pPr>
              <a:spcAft>
                <a:spcPts val="0"/>
              </a:spcAft>
              <a:buNone/>
            </a:pPr>
            <a:endParaRPr lang="ru-RU" dirty="0" smtClean="0">
              <a:solidFill>
                <a:schemeClr val="tx2">
                  <a:lumMod val="90000"/>
                </a:schemeClr>
              </a:solidFill>
              <a:latin typeface="Courier New"/>
              <a:ea typeface="Times New Roman"/>
            </a:endParaRPr>
          </a:p>
          <a:p>
            <a:pPr algn="just">
              <a:spcAft>
                <a:spcPts val="0"/>
              </a:spcAft>
              <a:buNone/>
            </a:pPr>
            <a:r>
              <a:rPr lang="ru-RU" spc="-25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         При работе с полупроводниковым лазером </a:t>
            </a:r>
            <a:r>
              <a:rPr lang="ru-RU" spc="-15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соблюдают все меры предосторожности, </a:t>
            </a:r>
            <a:r>
              <a:rPr lang="ru-RU" spc="-5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предусмотренные    Правилами    работы    со </a:t>
            </a:r>
            <a:r>
              <a:rPr lang="ru-RU" spc="-15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светолечебными физиотерапевтическими </a:t>
            </a:r>
            <a:r>
              <a:rPr lang="ru-RU" spc="-25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приборами (утвержденными  Министерством </a:t>
            </a:r>
            <a:r>
              <a:rPr lang="ru-RU" spc="-35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здравоохранения   СССР,    1970г.),   а   также санитарными правилами устройства и эксплуатации </a:t>
            </a:r>
            <a:r>
              <a:rPr lang="ru-RU" spc="-15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лазеров (утвержденными Министерством </a:t>
            </a:r>
            <a:r>
              <a:rPr lang="ru-RU" spc="-45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здравоохранения СССР, 1981г.).</a:t>
            </a:r>
            <a:endParaRPr lang="ru-RU" dirty="0" smtClean="0">
              <a:solidFill>
                <a:schemeClr val="tx2">
                  <a:lumMod val="90000"/>
                </a:schemeClr>
              </a:solidFill>
              <a:latin typeface="Courier New"/>
              <a:ea typeface="Times New Roman"/>
            </a:endParaRPr>
          </a:p>
          <a:p>
            <a:endParaRPr lang="ru-RU" dirty="0">
              <a:solidFill>
                <a:schemeClr val="tx2">
                  <a:lumMod val="90000"/>
                </a:schemeClr>
              </a:solidFill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500042"/>
            <a:ext cx="6715172" cy="914400"/>
          </a:xfrm>
        </p:spPr>
        <p:txBody>
          <a:bodyPr/>
          <a:lstStyle/>
          <a:p>
            <a:r>
              <a:rPr lang="ru-RU" dirty="0" smtClean="0">
                <a:latin typeface="Cambria" pitchFamily="18" charset="0"/>
              </a:rPr>
              <a:t> </a:t>
            </a:r>
            <a:r>
              <a:rPr lang="ru-RU" sz="3200" dirty="0" smtClean="0">
                <a:solidFill>
                  <a:srgbClr val="FFFF00"/>
                </a:solidFill>
                <a:latin typeface="Cambria" pitchFamily="18" charset="0"/>
              </a:rPr>
              <a:t>МЕРЫ ПРЕДОСТОРОЖЕННОСТИ</a:t>
            </a:r>
            <a:endParaRPr lang="ru-RU" sz="3200" dirty="0">
              <a:solidFill>
                <a:srgbClr val="FFFF00"/>
              </a:solidFill>
              <a:latin typeface="Cambr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643050"/>
            <a:ext cx="8115328" cy="4572000"/>
          </a:xfrm>
        </p:spPr>
        <p:txBody>
          <a:bodyPr>
            <a:normAutofit fontScale="85000" lnSpcReduction="10000"/>
          </a:bodyPr>
          <a:lstStyle/>
          <a:p>
            <a:pPr algn="just">
              <a:buNone/>
            </a:pPr>
            <a:r>
              <a:rPr lang="ru-RU" dirty="0" smtClean="0">
                <a:solidFill>
                  <a:schemeClr val="tx2">
                    <a:lumMod val="90000"/>
                  </a:schemeClr>
                </a:solidFill>
              </a:rPr>
              <a:t>         Для   предотвращения  воздействия лазерного излучения на глаза, не следует смотреть навстречу первичному или зеркально отраженному лучу лазера.</a:t>
            </a:r>
          </a:p>
          <a:p>
            <a:pPr algn="just">
              <a:buNone/>
            </a:pPr>
            <a:r>
              <a:rPr lang="ru-RU" dirty="0" smtClean="0">
                <a:solidFill>
                  <a:schemeClr val="tx2">
                    <a:lumMod val="90000"/>
                  </a:schemeClr>
                </a:solidFill>
              </a:rPr>
              <a:t>         Работа с лазерами  должна проводиться в помещениях с ярким  общим освещением,  чтобы     зрачки  глаз   были   сужены,   это   ограничивает     воздействие лазерного  луча  на  сетчатку  при случайном освещении глаз  как первичным, так и зеркально отраженным лучом  (от  гладких стен, стеклянных шкафов,  приборов, инструментария и</a:t>
            </a:r>
          </a:p>
          <a:p>
            <a:pPr>
              <a:buNone/>
            </a:pPr>
            <a:r>
              <a:rPr lang="ru-RU" dirty="0" smtClean="0">
                <a:solidFill>
                  <a:schemeClr val="tx2">
                    <a:lumMod val="90000"/>
                  </a:schemeClr>
                </a:solidFill>
              </a:rPr>
              <a:t>     т.п.).</a:t>
            </a:r>
          </a:p>
          <a:p>
            <a:endParaRPr lang="ru-RU" dirty="0">
              <a:solidFill>
                <a:schemeClr val="tx2">
                  <a:lumMod val="90000"/>
                </a:schemeClr>
              </a:solidFill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3174" y="214290"/>
            <a:ext cx="4143404" cy="571504"/>
          </a:xfrm>
        </p:spPr>
        <p:txBody>
          <a:bodyPr/>
          <a:lstStyle/>
          <a:p>
            <a:r>
              <a:rPr lang="ru-RU" sz="2800" spc="-5" dirty="0" smtClean="0">
                <a:solidFill>
                  <a:srgbClr val="FFFF00"/>
                </a:solidFill>
                <a:latin typeface="Cambria" pitchFamily="18" charset="0"/>
                <a:ea typeface="Times New Roman"/>
                <a:cs typeface="Times New Roman"/>
              </a:rPr>
              <a:t>РАБОТА  С  ПРИБОРОМ</a:t>
            </a:r>
            <a:endParaRPr lang="ru-RU" sz="2800" dirty="0">
              <a:solidFill>
                <a:srgbClr val="FFFF00"/>
              </a:solidFill>
              <a:latin typeface="Cambr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714356"/>
            <a:ext cx="8215370" cy="2571768"/>
          </a:xfrm>
        </p:spPr>
        <p:txBody>
          <a:bodyPr>
            <a:normAutofit fontScale="92500"/>
          </a:bodyPr>
          <a:lstStyle/>
          <a:p>
            <a:pPr marL="82550" indent="0" algn="just">
              <a:spcAft>
                <a:spcPts val="0"/>
              </a:spcAft>
              <a:buNone/>
            </a:pPr>
            <a:r>
              <a:rPr lang="ru-RU" dirty="0" smtClean="0">
                <a:latin typeface="Cambria"/>
                <a:ea typeface="Times New Roman"/>
                <a:cs typeface="Times New Roman"/>
              </a:rPr>
              <a:t>     </a:t>
            </a:r>
            <a:r>
              <a:rPr lang="ru-RU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Перед началом  работы необходимо </a:t>
            </a:r>
            <a:r>
              <a:rPr lang="ru-RU" spc="-20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убедиться в  исправности лазерного  аппарата и </a:t>
            </a:r>
            <a:r>
              <a:rPr lang="ru-RU" spc="-40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наличии излучения лазера.</a:t>
            </a:r>
            <a:r>
              <a:rPr lang="ru-RU" spc="-20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             </a:t>
            </a:r>
          </a:p>
          <a:p>
            <a:pPr algn="just">
              <a:spcAft>
                <a:spcPts val="0"/>
              </a:spcAft>
              <a:buNone/>
            </a:pPr>
            <a:r>
              <a:rPr lang="ru-RU" spc="-20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     Кожа  пациента должна  быть  чистой  и </a:t>
            </a:r>
            <a:r>
              <a:rPr lang="ru-RU" spc="-75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сухой.</a:t>
            </a:r>
            <a:endParaRPr lang="ru-RU" dirty="0" smtClean="0">
              <a:solidFill>
                <a:schemeClr val="tx2">
                  <a:lumMod val="90000"/>
                </a:schemeClr>
              </a:solidFill>
              <a:latin typeface="Courier New"/>
              <a:ea typeface="Times New Roman"/>
            </a:endParaRPr>
          </a:p>
          <a:p>
            <a:pPr marL="82550" indent="95250" algn="just">
              <a:spcAft>
                <a:spcPts val="0"/>
              </a:spcAft>
              <a:buNone/>
            </a:pPr>
            <a:r>
              <a:rPr lang="ru-RU" spc="-50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    </a:t>
            </a:r>
            <a:endParaRPr lang="ru-RU" dirty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2500298" y="2643182"/>
            <a:ext cx="6215106" cy="4000504"/>
          </a:xfrm>
          <a:prstGeom prst="rect">
            <a:avLst/>
          </a:prstGeom>
        </p:spPr>
        <p:txBody>
          <a:bodyPr vert="horz">
            <a:normAutofit fontScale="92500"/>
          </a:bodyPr>
          <a:lstStyle/>
          <a:p>
            <a:pPr marL="82550" marR="0" lvl="0" indent="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r>
              <a:rPr kumimoji="0" lang="ru-RU" sz="3000" b="0" i="0" u="none" strike="noStrike" kern="1200" cap="none" spc="-50" normalizeH="0" baseline="0" noProof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Cambria"/>
                <a:ea typeface="Times New Roman"/>
                <a:cs typeface="Times New Roman"/>
              </a:rPr>
              <a:t>Для поиска БАТ на теле пациента врач берет аппарат в </a:t>
            </a:r>
            <a:r>
              <a:rPr kumimoji="0" lang="ru-RU" sz="3000" b="0" i="0" u="none" strike="noStrike" kern="1200" cap="none" spc="-35" normalizeH="0" baseline="0" noProof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Cambria"/>
                <a:ea typeface="Times New Roman"/>
                <a:cs typeface="Times New Roman"/>
              </a:rPr>
              <a:t>руку так, чтобы его указательный,  средний   и </a:t>
            </a:r>
            <a:r>
              <a:rPr kumimoji="0" lang="ru-RU" sz="3000" b="0" i="0" u="none" strike="noStrike" kern="1200" cap="none" spc="-5" normalizeH="0" baseline="0" noProof="0" dirty="0" err="1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Cambria"/>
                <a:ea typeface="Times New Roman"/>
                <a:cs typeface="Times New Roman"/>
              </a:rPr>
              <a:t>безы-мянный</a:t>
            </a:r>
            <a:r>
              <a:rPr kumimoji="0" lang="ru-RU" sz="3000" b="0" i="0" u="none" strike="noStrike" kern="1200" cap="none" spc="-5" normalizeH="0" baseline="0" noProof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Cambria"/>
                <a:ea typeface="Times New Roman"/>
                <a:cs typeface="Times New Roman"/>
              </a:rPr>
              <a:t> пальцы касались </a:t>
            </a:r>
            <a:r>
              <a:rPr kumimoji="0" lang="ru-RU" sz="3000" b="0" i="0" u="none" strike="noStrike" kern="1200" cap="none" spc="-35" normalizeH="0" baseline="0" noProof="0" dirty="0" err="1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Cambria"/>
                <a:ea typeface="Times New Roman"/>
                <a:cs typeface="Times New Roman"/>
              </a:rPr>
              <a:t>металли-ческого</a:t>
            </a:r>
            <a:r>
              <a:rPr kumimoji="0" lang="ru-RU" sz="3000" b="0" i="0" u="none" strike="noStrike" kern="1200" cap="none" spc="-35" normalizeH="0" baseline="0" noProof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Cambria"/>
                <a:ea typeface="Times New Roman"/>
                <a:cs typeface="Times New Roman"/>
              </a:rPr>
              <a:t> позолоченного контакта (пластины) </a:t>
            </a:r>
            <a:r>
              <a:rPr kumimoji="0" lang="ru-RU" sz="3000" b="0" i="0" u="none" strike="noStrike" kern="1200" cap="none" spc="-15" normalizeH="0" baseline="0" noProof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Cambria"/>
                <a:ea typeface="Times New Roman"/>
                <a:cs typeface="Times New Roman"/>
              </a:rPr>
              <a:t>на корпусе ручки, а большой палец надавливал на </a:t>
            </a:r>
            <a:r>
              <a:rPr kumimoji="0" lang="ru-RU" sz="3000" b="0" i="0" u="none" strike="noStrike" kern="1200" cap="none" spc="-35" normalizeH="0" baseline="0" noProof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Cambria"/>
                <a:ea typeface="Times New Roman"/>
                <a:cs typeface="Times New Roman"/>
              </a:rPr>
              <a:t>кнопку включения  аппарата </a:t>
            </a:r>
            <a:r>
              <a:rPr kumimoji="0" lang="ru-RU" sz="3000" b="0" i="0" u="none" strike="noStrike" kern="1200" cap="none" spc="-15" normalizeH="0" baseline="0" noProof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Cambria"/>
                <a:ea typeface="Times New Roman"/>
                <a:cs typeface="Times New Roman"/>
              </a:rPr>
              <a:t>во время поиска точек концом щупа</a:t>
            </a:r>
            <a:r>
              <a:rPr kumimoji="0" lang="ru-RU" sz="3000" b="0" i="0" u="none" strike="noStrike" kern="1200" cap="none" spc="-35" normalizeH="0" baseline="0" noProof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Cambria"/>
                <a:ea typeface="Times New Roman"/>
                <a:cs typeface="Times New Roman"/>
              </a:rPr>
              <a:t> .</a:t>
            </a: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643182"/>
            <a:ext cx="2035377" cy="385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 txBox="1">
            <a:spLocks/>
          </p:cNvSpPr>
          <p:nvPr/>
        </p:nvSpPr>
        <p:spPr>
          <a:xfrm>
            <a:off x="571472" y="285728"/>
            <a:ext cx="8143932" cy="6572272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82550" marR="0" lvl="0" indent="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r>
              <a:rPr kumimoji="0" lang="ru-RU" sz="3000" b="0" i="0" u="none" strike="noStrike" kern="1200" cap="none" spc="-35" normalizeH="0" baseline="0" noProof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Cambria"/>
                <a:ea typeface="Times New Roman"/>
                <a:cs typeface="Times New Roman"/>
              </a:rPr>
              <a:t>     Другая рука  врача должна </a:t>
            </a:r>
            <a:r>
              <a:rPr kumimoji="0" lang="ru-RU" sz="3000" b="0" i="0" u="none" strike="noStrike" kern="1200" cap="none" spc="-40" normalizeH="0" baseline="0" noProof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Cambria"/>
                <a:ea typeface="Times New Roman"/>
                <a:cs typeface="Times New Roman"/>
              </a:rPr>
              <a:t>касается открытых участков тела пациента (можно держать пациента  за  руку).  </a:t>
            </a:r>
          </a:p>
          <a:p>
            <a:pPr marL="82550" marR="0" lvl="0" indent="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lang="ru-RU" sz="3000" spc="-40" dirty="0" smtClean="0">
              <a:solidFill>
                <a:schemeClr val="tx2">
                  <a:lumMod val="90000"/>
                </a:schemeClr>
              </a:solidFill>
              <a:latin typeface="Cambria"/>
              <a:ea typeface="Times New Roman"/>
              <a:cs typeface="Times New Roman"/>
            </a:endParaRPr>
          </a:p>
          <a:p>
            <a:pPr marL="82550" marR="0" lvl="0" indent="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ru-RU" sz="3000" b="0" i="0" u="none" strike="noStrike" kern="1200" cap="none" spc="-40" normalizeH="0" baseline="0" noProof="0" dirty="0" smtClean="0">
              <a:ln>
                <a:noFill/>
              </a:ln>
              <a:solidFill>
                <a:schemeClr val="tx2">
                  <a:lumMod val="90000"/>
                </a:schemeClr>
              </a:solidFill>
              <a:effectLst/>
              <a:uLnTx/>
              <a:uFillTx/>
              <a:latin typeface="Cambria"/>
              <a:ea typeface="Times New Roman"/>
              <a:cs typeface="Times New Roman"/>
            </a:endParaRPr>
          </a:p>
          <a:p>
            <a:pPr marL="82550" marR="0" lvl="0" indent="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lang="ru-RU" sz="3000" spc="-40" dirty="0" smtClean="0">
              <a:solidFill>
                <a:schemeClr val="tx2">
                  <a:lumMod val="90000"/>
                </a:schemeClr>
              </a:solidFill>
              <a:latin typeface="Cambria"/>
              <a:ea typeface="Times New Roman"/>
              <a:cs typeface="Times New Roman"/>
            </a:endParaRPr>
          </a:p>
          <a:p>
            <a:pPr marL="82550" marR="0" lvl="0" indent="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lang="ru-RU" sz="3000" spc="-40" dirty="0" smtClean="0">
              <a:solidFill>
                <a:schemeClr val="tx2">
                  <a:lumMod val="90000"/>
                </a:schemeClr>
              </a:solidFill>
              <a:latin typeface="Cambria"/>
              <a:ea typeface="Times New Roman"/>
              <a:cs typeface="Times New Roman"/>
            </a:endParaRPr>
          </a:p>
          <a:p>
            <a:pPr marL="82550" marR="0" lvl="0" indent="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lang="ru-RU" sz="3000" spc="-40" dirty="0" smtClean="0">
              <a:solidFill>
                <a:schemeClr val="tx2">
                  <a:lumMod val="90000"/>
                </a:schemeClr>
              </a:solidFill>
              <a:latin typeface="Cambria"/>
              <a:ea typeface="Times New Roman"/>
              <a:cs typeface="Times New Roman"/>
            </a:endParaRPr>
          </a:p>
          <a:p>
            <a:pPr marL="82550" marR="0" lvl="0" indent="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ru-RU" sz="3000" b="0" i="0" u="none" strike="noStrike" kern="1200" cap="none" spc="-40" normalizeH="0" baseline="0" noProof="0" dirty="0" smtClean="0">
              <a:ln>
                <a:noFill/>
              </a:ln>
              <a:solidFill>
                <a:schemeClr val="tx2">
                  <a:lumMod val="90000"/>
                </a:schemeClr>
              </a:solidFill>
              <a:effectLst/>
              <a:uLnTx/>
              <a:uFillTx/>
              <a:latin typeface="Cambria"/>
              <a:ea typeface="Times New Roman"/>
              <a:cs typeface="Times New Roman"/>
            </a:endParaRPr>
          </a:p>
          <a:p>
            <a:pPr marL="82550" marR="0" lvl="0" indent="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r>
              <a:rPr kumimoji="0" lang="ru-RU" sz="3000" b="0" i="0" u="none" strike="noStrike" kern="1200" cap="none" spc="-40" normalizeH="0" baseline="0" noProof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Cambria"/>
                <a:ea typeface="Times New Roman"/>
                <a:cs typeface="Times New Roman"/>
              </a:rPr>
              <a:t>    Если  поиск  БАТ и лечение проводит</a:t>
            </a:r>
            <a:r>
              <a:rPr kumimoji="0" lang="ru-RU" sz="3000" b="0" i="0" u="none" strike="noStrike" kern="1200" cap="none" spc="-50" normalizeH="0" baseline="0" noProof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Cambria"/>
                <a:ea typeface="Times New Roman"/>
                <a:cs typeface="Times New Roman"/>
              </a:rPr>
              <a:t> сам пациент, то правой (левой) рукой </a:t>
            </a:r>
            <a:r>
              <a:rPr kumimoji="0" lang="ru-RU" sz="3000" b="0" i="0" u="none" strike="noStrike" kern="1200" cap="none" spc="-35" normalizeH="0" baseline="0" noProof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Cambria"/>
                <a:ea typeface="Times New Roman"/>
                <a:cs typeface="Times New Roman"/>
              </a:rPr>
              <a:t>он держит аппарат, как указано выше  и осуществляет </a:t>
            </a:r>
            <a:r>
              <a:rPr kumimoji="0" lang="ru-RU" sz="3000" b="0" i="0" u="none" strike="noStrike" kern="1200" cap="none" spc="-45" normalizeH="0" baseline="0" noProof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Cambria"/>
                <a:ea typeface="Times New Roman"/>
                <a:cs typeface="Times New Roman"/>
              </a:rPr>
              <a:t>поиск БАТ.</a:t>
            </a:r>
            <a:endParaRPr kumimoji="0" lang="ru-RU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90000"/>
                </a:schemeClr>
              </a:solidFill>
              <a:effectLst/>
              <a:uLnTx/>
              <a:uFillTx/>
              <a:latin typeface="Courier New"/>
              <a:ea typeface="Times New Roman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Char char=""/>
              <a:tabLst/>
              <a:defRPr/>
            </a:pP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1928802"/>
            <a:ext cx="3640219" cy="220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86446" y="1357298"/>
            <a:ext cx="2786082" cy="3130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1142984"/>
            <a:ext cx="7829576" cy="4929222"/>
          </a:xfrm>
        </p:spPr>
        <p:txBody>
          <a:bodyPr>
            <a:normAutofit/>
          </a:bodyPr>
          <a:lstStyle/>
          <a:p>
            <a:pPr algn="just">
              <a:spcAft>
                <a:spcPts val="0"/>
              </a:spcAft>
              <a:buNone/>
            </a:pPr>
            <a:r>
              <a:rPr lang="ru-RU" spc="-5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          Нажатие и удержание кнопки  включения </a:t>
            </a:r>
            <a:r>
              <a:rPr lang="ru-RU" spc="-15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включает аппарат. При этом сначала происходит </a:t>
            </a:r>
            <a:r>
              <a:rPr lang="ru-RU" spc="-25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самотестирование аппарата,  окончание  которого </a:t>
            </a:r>
            <a:r>
              <a:rPr lang="ru-RU" spc="-15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вызывает  короткий звуковой сигнал. </a:t>
            </a:r>
          </a:p>
          <a:p>
            <a:pPr algn="just">
              <a:spcAft>
                <a:spcPts val="0"/>
              </a:spcAft>
              <a:buNone/>
            </a:pPr>
            <a:r>
              <a:rPr lang="ru-RU" spc="-15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         Если </a:t>
            </a:r>
            <a:r>
              <a:rPr lang="ru-RU" spc="-25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обнаруживается неисправность  электроники или произошел </a:t>
            </a:r>
            <a:r>
              <a:rPr lang="ru-RU" spc="-15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разряд батарей,  вырабатывается  неприятный</a:t>
            </a:r>
            <a:r>
              <a:rPr lang="ru-RU" spc="-25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   звуковой  сигнал «Неисправность» или  «Разряд </a:t>
            </a:r>
            <a:r>
              <a:rPr lang="ru-RU" spc="-30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батарей» и работа прекращается.</a:t>
            </a:r>
            <a:endParaRPr lang="ru-RU" dirty="0" smtClean="0">
              <a:solidFill>
                <a:schemeClr val="tx2">
                  <a:lumMod val="90000"/>
                </a:schemeClr>
              </a:solidFill>
              <a:latin typeface="Courier New"/>
              <a:ea typeface="Times New Roman"/>
            </a:endParaRPr>
          </a:p>
          <a:p>
            <a:pPr marL="82550" indent="0" algn="just">
              <a:spcAft>
                <a:spcPts val="0"/>
              </a:spcAft>
              <a:buNone/>
            </a:pPr>
            <a:endParaRPr lang="ru-RU" dirty="0">
              <a:solidFill>
                <a:schemeClr val="tx2">
                  <a:lumMod val="90000"/>
                </a:schemeClr>
              </a:solidFill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928794" y="428604"/>
            <a:ext cx="6072230" cy="571504"/>
          </a:xfrm>
        </p:spPr>
        <p:txBody>
          <a:bodyPr/>
          <a:lstStyle/>
          <a:p>
            <a:r>
              <a:rPr lang="ru-RU" sz="2800" spc="-5" dirty="0" smtClean="0">
                <a:solidFill>
                  <a:srgbClr val="FFFF00"/>
                </a:solidFill>
                <a:latin typeface="Cambria" pitchFamily="18" charset="0"/>
                <a:ea typeface="Times New Roman"/>
                <a:cs typeface="Times New Roman"/>
              </a:rPr>
              <a:t>САМОТЕСТИРОВАНИЕ   АППАРАТА</a:t>
            </a:r>
            <a:endParaRPr lang="ru-RU" sz="2800" dirty="0">
              <a:solidFill>
                <a:srgbClr val="FFFF00"/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0232" y="214290"/>
            <a:ext cx="6143668" cy="914400"/>
          </a:xfrm>
        </p:spPr>
        <p:txBody>
          <a:bodyPr/>
          <a:lstStyle/>
          <a:p>
            <a:r>
              <a:rPr lang="ru-RU" sz="3200" dirty="0" smtClean="0">
                <a:solidFill>
                  <a:srgbClr val="FFFF00"/>
                </a:solidFill>
                <a:latin typeface="Cambria" pitchFamily="18" charset="0"/>
              </a:rPr>
              <a:t>ПРОВЕДЕНИЕ  ДИАГНОСТИКИ</a:t>
            </a:r>
            <a:endParaRPr lang="ru-RU" sz="3200" dirty="0">
              <a:solidFill>
                <a:srgbClr val="FFFF00"/>
              </a:solidFill>
              <a:latin typeface="Cambr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000108"/>
            <a:ext cx="8201028" cy="5429288"/>
          </a:xfrm>
        </p:spPr>
        <p:txBody>
          <a:bodyPr>
            <a:normAutofit fontScale="25000" lnSpcReduction="20000"/>
          </a:bodyPr>
          <a:lstStyle/>
          <a:p>
            <a:pPr marL="355600" indent="-287338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200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          После  успешного прохождения </a:t>
            </a:r>
            <a:r>
              <a:rPr lang="ru-RU" sz="11200" spc="-25" dirty="0" err="1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самотести-рования</a:t>
            </a:r>
            <a:r>
              <a:rPr lang="ru-RU" sz="11200" spc="-25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 осуществляется поиск БАТ путем </a:t>
            </a:r>
            <a:r>
              <a:rPr lang="ru-RU" sz="11200" spc="-35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касания концом щупа участков кожи пациента, где </a:t>
            </a:r>
            <a:r>
              <a:rPr lang="ru-RU" sz="11200" spc="-25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должны быть точки, через которые предполагается </a:t>
            </a:r>
            <a:r>
              <a:rPr lang="ru-RU" sz="11200" spc="-15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воздействие.  </a:t>
            </a:r>
          </a:p>
          <a:p>
            <a:pPr marL="355600" indent="-287338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200" spc="-15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          Необходимая для лечения точка  и приблизительное    место   ее  расположения </a:t>
            </a:r>
            <a:r>
              <a:rPr lang="ru-RU" sz="11200" spc="-40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определяется по  атласу</a:t>
            </a:r>
            <a:r>
              <a:rPr lang="ru-RU" sz="11200" spc="-25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. </a:t>
            </a:r>
          </a:p>
          <a:p>
            <a:pPr marL="355600" indent="-287338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200" spc="-25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          При попадании на БАТ сигнальный </a:t>
            </a:r>
            <a:r>
              <a:rPr lang="ru-RU" sz="11200" spc="-35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индикатор загорается  наиболее  ярко,  процессор </a:t>
            </a:r>
            <a:r>
              <a:rPr lang="ru-RU" sz="11200" spc="-15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подтверждает    обнаружение   точки    тройным </a:t>
            </a:r>
            <a:r>
              <a:rPr lang="ru-RU" sz="11200" spc="-30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звуковым сигналом.</a:t>
            </a:r>
            <a:endParaRPr lang="ru-RU" sz="11200" dirty="0" smtClean="0">
              <a:solidFill>
                <a:schemeClr val="tx2">
                  <a:lumMod val="90000"/>
                </a:schemeClr>
              </a:solidFill>
              <a:latin typeface="Courier New"/>
              <a:ea typeface="Times New Roman"/>
            </a:endParaRPr>
          </a:p>
          <a:p>
            <a:pPr>
              <a:buNone/>
            </a:pPr>
            <a:r>
              <a:rPr lang="ru-RU" sz="9600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/>
            </a:r>
            <a:br>
              <a:rPr lang="ru-RU" sz="9600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</a:br>
            <a:endParaRPr lang="ru-RU" sz="9600" dirty="0">
              <a:solidFill>
                <a:schemeClr val="tx2">
                  <a:lumMod val="90000"/>
                </a:schemeClr>
              </a:solidFill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4546" y="500042"/>
            <a:ext cx="5229236" cy="914400"/>
          </a:xfrm>
        </p:spPr>
        <p:txBody>
          <a:bodyPr/>
          <a:lstStyle/>
          <a:p>
            <a:r>
              <a:rPr lang="ru-RU" sz="3200" dirty="0" smtClean="0">
                <a:solidFill>
                  <a:srgbClr val="FFFF00"/>
                </a:solidFill>
                <a:latin typeface="Cambria" pitchFamily="18" charset="0"/>
              </a:rPr>
              <a:t>ЕСЛИ  БАТ  ТРУДНО НАЙТИ</a:t>
            </a:r>
            <a:endParaRPr lang="ru-RU" sz="3200" dirty="0">
              <a:solidFill>
                <a:srgbClr val="FFFF00"/>
              </a:solidFill>
              <a:latin typeface="Cambr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1500174"/>
            <a:ext cx="7915276" cy="4572000"/>
          </a:xfrm>
        </p:spPr>
        <p:txBody>
          <a:bodyPr>
            <a:normAutofit fontScale="92500" lnSpcReduction="20000"/>
          </a:bodyPr>
          <a:lstStyle/>
          <a:p>
            <a:pPr marL="0" indent="177800" algn="just">
              <a:spcAft>
                <a:spcPts val="0"/>
              </a:spcAft>
              <a:buNone/>
            </a:pPr>
            <a:r>
              <a:rPr lang="ru-RU" sz="3200" spc="-5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    Если невозможно обнаружить БАТ, </a:t>
            </a:r>
            <a:r>
              <a:rPr lang="ru-RU" sz="3200" spc="-15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например  у пожилых  людей из-за высокой сухости </a:t>
            </a:r>
            <a:r>
              <a:rPr lang="ru-RU" sz="3200" spc="-55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кожи, прибор через 10 сек. поиска самостоятельно </a:t>
            </a:r>
            <a:r>
              <a:rPr lang="ru-RU" sz="3200" spc="-30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увеличивает </a:t>
            </a:r>
            <a:r>
              <a:rPr lang="ru-RU" sz="3200" spc="-30" dirty="0" err="1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чувствитель-ность</a:t>
            </a:r>
            <a:r>
              <a:rPr lang="ru-RU" sz="3200" spc="-30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 и продолжает поиск.</a:t>
            </a:r>
            <a:endParaRPr lang="ru-RU" sz="3200" dirty="0" smtClean="0">
              <a:solidFill>
                <a:schemeClr val="tx2">
                  <a:lumMod val="90000"/>
                </a:schemeClr>
              </a:solidFill>
              <a:latin typeface="Courier New"/>
              <a:ea typeface="Times New Roman"/>
            </a:endParaRPr>
          </a:p>
          <a:p>
            <a:pPr marL="0" indent="177800" algn="just">
              <a:spcAft>
                <a:spcPts val="0"/>
              </a:spcAft>
              <a:buNone/>
            </a:pPr>
            <a:r>
              <a:rPr lang="ru-RU" sz="3200" spc="-40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     Если еще через 10 сек. БАТ все-таки не находится, </a:t>
            </a:r>
            <a:r>
              <a:rPr lang="ru-RU" sz="3200" spc="-5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вырабатывается неприятный сигнал «Нет БАТ»  и </a:t>
            </a:r>
            <a:r>
              <a:rPr lang="ru-RU" sz="3200" spc="-20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поиск  прекращается.  Следует  увлажнить  кожу, </a:t>
            </a:r>
            <a:r>
              <a:rPr lang="ru-RU" sz="3200" spc="-30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протерев рабочий участок влажной салфеткой (не </a:t>
            </a:r>
            <a:r>
              <a:rPr lang="ru-RU" sz="3200" spc="-50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перестарайтесь, иначе БАТ будут обнаруживаться повсюду!).</a:t>
            </a:r>
            <a:endParaRPr lang="ru-RU" dirty="0">
              <a:solidFill>
                <a:schemeClr val="tx2">
                  <a:lumMod val="90000"/>
                </a:schemeClr>
              </a:solidFill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357166"/>
            <a:ext cx="8715404" cy="914400"/>
          </a:xfrm>
        </p:spPr>
        <p:txBody>
          <a:bodyPr/>
          <a:lstStyle/>
          <a:p>
            <a:r>
              <a:rPr lang="ru-RU" sz="3200" dirty="0" smtClean="0">
                <a:solidFill>
                  <a:srgbClr val="FFFF00"/>
                </a:solidFill>
                <a:latin typeface="Cambria" pitchFamily="18" charset="0"/>
              </a:rPr>
              <a:t>АВТОМАТИЧЕСКИЙ  ЛЕЧЕБНЫЙ  ПРОЦЕСС</a:t>
            </a:r>
            <a:endParaRPr lang="ru-RU" sz="3200" dirty="0">
              <a:solidFill>
                <a:srgbClr val="FFFF00"/>
              </a:solidFill>
              <a:latin typeface="Cambr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142984"/>
            <a:ext cx="8001056" cy="5286412"/>
          </a:xfrm>
        </p:spPr>
        <p:txBody>
          <a:bodyPr>
            <a:normAutofit fontScale="85000" lnSpcReduction="20000"/>
          </a:bodyPr>
          <a:lstStyle/>
          <a:p>
            <a:pPr marL="82550" indent="-14288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82550" algn="l"/>
              </a:tabLst>
            </a:pPr>
            <a:r>
              <a:rPr lang="ru-RU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    При   обнаружении  БАТ  и   генерации </a:t>
            </a:r>
            <a:r>
              <a:rPr lang="ru-RU" spc="-45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тройного звукового сигнала, если в  течение 1 сек.  </a:t>
            </a:r>
            <a:r>
              <a:rPr lang="ru-RU" spc="-20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после   этого    прибор    не     перемещается, </a:t>
            </a:r>
            <a:r>
              <a:rPr lang="ru-RU" spc="-10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автоматически   включается лазер. Лазерное </a:t>
            </a:r>
            <a:r>
              <a:rPr lang="ru-RU" spc="-30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воздействие  происходит   в  течение  15  сек  с </a:t>
            </a:r>
            <a:r>
              <a:rPr lang="ru-RU" spc="-20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изменением частоты излучения от 1 Гц до 8  Гц в </a:t>
            </a:r>
            <a:r>
              <a:rPr lang="ru-RU" spc="-10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течение  5  сек,  затем  10 сек  непрерывного </a:t>
            </a:r>
            <a:r>
              <a:rPr lang="ru-RU" spc="-45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излучения, затем изменение частоты от 8 Гц до 1 Гц </a:t>
            </a:r>
            <a:r>
              <a:rPr lang="ru-RU" spc="-30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в течение  последних  5 сек процедуры. Изменение </a:t>
            </a:r>
            <a:r>
              <a:rPr lang="ru-RU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частоты сопровождается пропорциональным </a:t>
            </a:r>
            <a:r>
              <a:rPr lang="ru-RU" spc="-10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изменением  тональности сопровождающего </a:t>
            </a:r>
            <a:r>
              <a:rPr lang="ru-RU" spc="-20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звукового  сигнала.    После   этого   прибор  </a:t>
            </a:r>
            <a:r>
              <a:rPr lang="ru-RU" spc="-10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автоматически выключается и кнопку включения </a:t>
            </a:r>
            <a:r>
              <a:rPr lang="ru-RU" spc="-20" dirty="0" smtClean="0">
                <a:solidFill>
                  <a:schemeClr val="tx2">
                    <a:lumMod val="90000"/>
                  </a:schemeClr>
                </a:solidFill>
                <a:latin typeface="Cambria"/>
                <a:ea typeface="Times New Roman"/>
                <a:cs typeface="Times New Roman"/>
              </a:rPr>
              <a:t>можно   отпустить.</a:t>
            </a:r>
            <a:endParaRPr lang="ru-RU" dirty="0">
              <a:solidFill>
                <a:schemeClr val="tx2">
                  <a:lumMod val="90000"/>
                </a:schemeClr>
              </a:solidFill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714488"/>
            <a:ext cx="3571900" cy="267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4643446"/>
            <a:ext cx="4143404" cy="1857412"/>
          </a:xfrm>
        </p:spPr>
        <p:txBody>
          <a:bodyPr>
            <a:normAutofit/>
          </a:bodyPr>
          <a:lstStyle/>
          <a:p>
            <a:pPr marL="0" indent="68263" algn="ctr">
              <a:spcBef>
                <a:spcPts val="0"/>
              </a:spcBef>
              <a:buNone/>
            </a:pPr>
            <a:r>
              <a:rPr lang="ru-RU" sz="2800" dirty="0" smtClean="0"/>
              <a:t>   Поиск  и воздействие   </a:t>
            </a:r>
          </a:p>
          <a:p>
            <a:pPr marL="0" indent="68263">
              <a:spcBef>
                <a:spcPts val="0"/>
              </a:spcBef>
              <a:buNone/>
            </a:pPr>
            <a:r>
              <a:rPr lang="ru-RU" sz="2800" dirty="0" smtClean="0"/>
              <a:t>      на точку </a:t>
            </a:r>
            <a:r>
              <a:rPr lang="en-US" sz="2800" dirty="0" smtClean="0"/>
              <a:t>GI-10 </a:t>
            </a:r>
            <a:endParaRPr lang="ru-RU" sz="2800" dirty="0" smtClean="0"/>
          </a:p>
          <a:p>
            <a:pPr marL="0" indent="68263">
              <a:spcBef>
                <a:spcPts val="0"/>
              </a:spcBef>
              <a:buNone/>
            </a:pPr>
            <a:r>
              <a:rPr lang="ru-RU" sz="2800" dirty="0" smtClean="0"/>
              <a:t>      </a:t>
            </a:r>
            <a:r>
              <a:rPr lang="en-US" sz="2800" dirty="0" smtClean="0"/>
              <a:t>(</a:t>
            </a:r>
            <a:r>
              <a:rPr lang="ru-RU" sz="2800" dirty="0" err="1" smtClean="0"/>
              <a:t>шоу-сань-ли</a:t>
            </a:r>
            <a:r>
              <a:rPr lang="ru-RU" sz="2800" dirty="0" smtClean="0"/>
              <a:t>).</a:t>
            </a:r>
            <a:endParaRPr lang="ru-RU" sz="280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714348" y="214290"/>
            <a:ext cx="7772400" cy="1059548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rgbClr val="FFFF00"/>
                </a:solidFill>
                <a:latin typeface="Cambria" pitchFamily="18" charset="0"/>
              </a:rPr>
              <a:t>ПРИМЕР ПОИСКА АКУПУНКТУРНЫХ ТОЧЕК И ВОЗДЕЙСТВИЯ НА НИХ</a:t>
            </a:r>
            <a:endParaRPr lang="ru-RU" sz="3200" dirty="0">
              <a:solidFill>
                <a:srgbClr val="FFFF00"/>
              </a:solidFill>
              <a:latin typeface="Cambria" pitchFamily="18" charset="0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4786314" y="5357826"/>
            <a:ext cx="4143404" cy="18574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0" marR="0" lvl="0" indent="6826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Поиск  и воздействие   </a:t>
            </a:r>
          </a:p>
          <a:p>
            <a:pPr marL="0" marR="0" lvl="0" indent="682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на точку Е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682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цзюй-ляо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1571612"/>
            <a:ext cx="3357586" cy="3578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357166"/>
            <a:ext cx="7772400" cy="914400"/>
          </a:xfrm>
        </p:spPr>
        <p:txBody>
          <a:bodyPr/>
          <a:lstStyle/>
          <a:p>
            <a:r>
              <a:rPr lang="ru-RU" sz="3400" dirty="0" smtClean="0">
                <a:solidFill>
                  <a:srgbClr val="FFFF00"/>
                </a:solidFill>
                <a:latin typeface="Cambria" pitchFamily="18" charset="0"/>
              </a:rPr>
              <a:t>      </a:t>
            </a:r>
            <a:r>
              <a:rPr lang="ru-RU" sz="3200" dirty="0" smtClean="0">
                <a:solidFill>
                  <a:srgbClr val="FFFF00"/>
                </a:solidFill>
                <a:latin typeface="Cambria" pitchFamily="18" charset="0"/>
              </a:rPr>
              <a:t>ПОВТОРЕНИЕ  ЛЕЧЕБНОГО СЕАНСА </a:t>
            </a:r>
            <a:br>
              <a:rPr lang="ru-RU" sz="3200" dirty="0" smtClean="0">
                <a:solidFill>
                  <a:srgbClr val="FFFF00"/>
                </a:solidFill>
                <a:latin typeface="Cambria" pitchFamily="18" charset="0"/>
              </a:rPr>
            </a:br>
            <a:endParaRPr lang="ru-RU" sz="3200" dirty="0">
              <a:solidFill>
                <a:srgbClr val="FFFF00"/>
              </a:solidFill>
              <a:latin typeface="Cambr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142984"/>
            <a:ext cx="7772400" cy="5357850"/>
          </a:xfrm>
        </p:spPr>
        <p:txBody>
          <a:bodyPr>
            <a:normAutofit fontScale="92500"/>
          </a:bodyPr>
          <a:lstStyle/>
          <a:p>
            <a:pPr marL="0" indent="68263" algn="just">
              <a:buNone/>
            </a:pPr>
            <a:r>
              <a:rPr lang="ru-RU" dirty="0" smtClean="0">
                <a:solidFill>
                  <a:schemeClr val="tx2">
                    <a:lumMod val="90000"/>
                  </a:schemeClr>
                </a:solidFill>
              </a:rPr>
              <a:t>     </a:t>
            </a:r>
            <a:r>
              <a:rPr lang="ru-RU" dirty="0" smtClean="0">
                <a:solidFill>
                  <a:schemeClr val="tx2">
                    <a:lumMod val="90000"/>
                  </a:schemeClr>
                </a:solidFill>
                <a:latin typeface="Cambria" pitchFamily="18" charset="0"/>
              </a:rPr>
              <a:t>Повторный сеанс поиск-лечение </a:t>
            </a:r>
            <a:r>
              <a:rPr lang="ru-RU" dirty="0" err="1" smtClean="0">
                <a:solidFill>
                  <a:schemeClr val="tx2">
                    <a:lumMod val="90000"/>
                  </a:schemeClr>
                </a:solidFill>
                <a:latin typeface="Cambria" pitchFamily="18" charset="0"/>
              </a:rPr>
              <a:t>осуще-ствляется</a:t>
            </a:r>
            <a:r>
              <a:rPr lang="ru-RU" dirty="0" smtClean="0">
                <a:solidFill>
                  <a:schemeClr val="tx2">
                    <a:lumMod val="90000"/>
                  </a:schemeClr>
                </a:solidFill>
                <a:latin typeface="Cambria" pitchFamily="18" charset="0"/>
              </a:rPr>
              <a:t>  последующими  нажатиями на кнопку «Пуск». Таким образом, всё управление прибором   сводится   к  нажатию   на одну единственную кнопку. Все остальные действия выполняет встроенный </a:t>
            </a:r>
            <a:r>
              <a:rPr lang="ru-RU" dirty="0" err="1" smtClean="0">
                <a:solidFill>
                  <a:schemeClr val="tx2">
                    <a:lumMod val="90000"/>
                  </a:schemeClr>
                </a:solidFill>
                <a:latin typeface="Cambria" pitchFamily="18" charset="0"/>
              </a:rPr>
              <a:t>микро-процессор</a:t>
            </a:r>
            <a:r>
              <a:rPr lang="ru-RU" dirty="0" smtClean="0">
                <a:solidFill>
                  <a:schemeClr val="tx2">
                    <a:lumMod val="90000"/>
                  </a:schemeClr>
                </a:solidFill>
                <a:latin typeface="Cambria" pitchFamily="18" charset="0"/>
              </a:rPr>
              <a:t>.</a:t>
            </a:r>
          </a:p>
          <a:p>
            <a:pPr marL="0" indent="68263" algn="just">
              <a:buNone/>
            </a:pPr>
            <a:r>
              <a:rPr lang="ru-RU" dirty="0" smtClean="0">
                <a:solidFill>
                  <a:schemeClr val="tx2">
                    <a:lumMod val="90000"/>
                  </a:schemeClr>
                </a:solidFill>
                <a:latin typeface="Cambria" pitchFamily="18" charset="0"/>
              </a:rPr>
              <a:t>     Если требуется воздействие менее, чем 20 сек, можно отпустить кнопку раньше, через 5, 10 или 15 сек. Эти моменты отмечаются звуковыми сигналами. Один сигнал - 5 сек, второй сигнал – 10 сек, 3-й сигнал - 15 сек.</a:t>
            </a:r>
          </a:p>
          <a:p>
            <a:endParaRPr lang="ru-RU" dirty="0">
              <a:solidFill>
                <a:schemeClr val="tx2">
                  <a:lumMod val="90000"/>
                </a:schemeClr>
              </a:solidFill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428736"/>
            <a:ext cx="8058152" cy="4572000"/>
          </a:xfrm>
        </p:spPr>
        <p:txBody>
          <a:bodyPr/>
          <a:lstStyle/>
          <a:p>
            <a:pPr marL="273050" indent="-204788" algn="just">
              <a:buNone/>
            </a:pPr>
            <a:r>
              <a:rPr lang="ru-RU" dirty="0" smtClean="0">
                <a:solidFill>
                  <a:schemeClr val="tx2">
                    <a:lumMod val="90000"/>
                  </a:schemeClr>
                </a:solidFill>
              </a:rPr>
              <a:t>        Предварительно найдя нужную БАТ, врач с помощью включателя 2 включает режим непрерывного излучения лазера. В этом случае, для возбуждающего воздействия следует облучать БАТ в течение 30 сек., а для седативного воздействия -  1-2 мин.</a:t>
            </a:r>
          </a:p>
          <a:p>
            <a:pPr marL="273050" indent="-204788" algn="just">
              <a:buNone/>
            </a:pPr>
            <a:r>
              <a:rPr lang="ru-RU" dirty="0" smtClean="0">
                <a:solidFill>
                  <a:schemeClr val="tx2">
                    <a:lumMod val="90000"/>
                  </a:schemeClr>
                </a:solidFill>
              </a:rPr>
              <a:t>        Произвольный режим лечебного процесса дает  большую свободу для индивидуального подхода  к разным нозологиям.</a:t>
            </a:r>
            <a:endParaRPr lang="ru-RU" dirty="0">
              <a:solidFill>
                <a:schemeClr val="tx2">
                  <a:lumMod val="90000"/>
                </a:schemeClr>
              </a:solidFill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00100" y="428604"/>
            <a:ext cx="7772400" cy="914400"/>
          </a:xfrm>
        </p:spPr>
        <p:txBody>
          <a:bodyPr/>
          <a:lstStyle/>
          <a:p>
            <a:r>
              <a:rPr lang="ru-RU" sz="3200" dirty="0" smtClean="0">
                <a:solidFill>
                  <a:srgbClr val="FFFF00"/>
                </a:solidFill>
                <a:latin typeface="Cambria" pitchFamily="18" charset="0"/>
              </a:rPr>
              <a:t>ПРОИЗВОЛЬНЫЙ ЛЕЧЕБНЫЙ  ПРОЦЕСС</a:t>
            </a:r>
            <a:endParaRPr lang="ru-RU" sz="3200" dirty="0">
              <a:solidFill>
                <a:srgbClr val="FFFF00"/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00034" y="1428736"/>
            <a:ext cx="3500462" cy="3572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371600" y="428604"/>
            <a:ext cx="7772400" cy="630920"/>
          </a:xfrm>
        </p:spPr>
        <p:txBody>
          <a:bodyPr/>
          <a:lstStyle/>
          <a:p>
            <a:r>
              <a:rPr lang="ru-RU" sz="3200" dirty="0" smtClean="0">
                <a:solidFill>
                  <a:srgbClr val="FFFF00"/>
                </a:solidFill>
                <a:latin typeface="Cambria" pitchFamily="18" charset="0"/>
              </a:rPr>
              <a:t>ПРИМЕР  ЛЕЧЕНИЯ ГОЛОВНОЙ БОЛИ</a:t>
            </a:r>
            <a:endParaRPr lang="ru-RU" sz="3200" dirty="0">
              <a:solidFill>
                <a:srgbClr val="FFFF00"/>
              </a:solidFill>
              <a:latin typeface="Cambria" pitchFamily="18" charset="0"/>
            </a:endParaRPr>
          </a:p>
        </p:txBody>
      </p:sp>
      <p:sp>
        <p:nvSpPr>
          <p:cNvPr id="11" name="Содержимое 2"/>
          <p:cNvSpPr txBox="1">
            <a:spLocks/>
          </p:cNvSpPr>
          <p:nvPr/>
        </p:nvSpPr>
        <p:spPr>
          <a:xfrm>
            <a:off x="3929058" y="1357298"/>
            <a:ext cx="5072098" cy="4572000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/>
          <a:p>
            <a:pPr marL="273050" marR="0" lvl="0" indent="-204788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kumimoji="0" lang="ru-RU" sz="3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 головной боли в лобной части головы направить кончик прибора на точку      ВМ-3 (</a:t>
            </a:r>
            <a:r>
              <a:rPr kumimoji="0" lang="ru-RU" sz="35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инь-тан</a:t>
            </a:r>
            <a:r>
              <a:rPr kumimoji="0" lang="ru-RU" sz="3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 – находящейся в </a:t>
            </a:r>
            <a:r>
              <a:rPr kumimoji="0" lang="ru-RU" sz="35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междубровье</a:t>
            </a:r>
            <a:r>
              <a:rPr kumimoji="0" lang="ru-RU" sz="3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273050" marR="0" lvl="0" indent="-204788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r>
              <a:rPr lang="ru-RU" sz="3500" dirty="0" smtClean="0">
                <a:solidFill>
                  <a:schemeClr val="tx2">
                    <a:lumMod val="90000"/>
                  </a:schemeClr>
                </a:solidFill>
              </a:rPr>
              <a:t>      Включить включатель </a:t>
            </a:r>
            <a:r>
              <a:rPr lang="ru-RU" sz="3500" dirty="0" err="1" smtClean="0">
                <a:solidFill>
                  <a:schemeClr val="tx2">
                    <a:lumMod val="90000"/>
                  </a:schemeClr>
                </a:solidFill>
              </a:rPr>
              <a:t>не-прерывного</a:t>
            </a:r>
            <a:r>
              <a:rPr lang="ru-RU" sz="3500" dirty="0" smtClean="0">
                <a:solidFill>
                  <a:schemeClr val="tx2">
                    <a:lumMod val="90000"/>
                  </a:schemeClr>
                </a:solidFill>
              </a:rPr>
              <a:t> режима </a:t>
            </a:r>
            <a:r>
              <a:rPr lang="ru-RU" sz="3500" dirty="0" err="1" smtClean="0">
                <a:solidFill>
                  <a:schemeClr val="tx2">
                    <a:lumMod val="90000"/>
                  </a:schemeClr>
                </a:solidFill>
              </a:rPr>
              <a:t>воз-действия</a:t>
            </a:r>
            <a:r>
              <a:rPr lang="ru-RU" sz="3500" dirty="0" smtClean="0">
                <a:solidFill>
                  <a:schemeClr val="tx2">
                    <a:lumMod val="90000"/>
                  </a:schemeClr>
                </a:solidFill>
              </a:rPr>
              <a:t>, расстояние  до точки -    2-3 см. </a:t>
            </a:r>
          </a:p>
          <a:p>
            <a:pPr marL="273050" marR="0" lvl="0" indent="-204788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r>
              <a:rPr lang="ru-RU" sz="3500" dirty="0" smtClean="0">
                <a:solidFill>
                  <a:schemeClr val="tx2">
                    <a:lumMod val="90000"/>
                  </a:schemeClr>
                </a:solidFill>
              </a:rPr>
              <a:t>    Время воздействия - 1 мин.</a:t>
            </a:r>
            <a:endParaRPr kumimoji="0" lang="ru-RU" sz="35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3050" marR="0" lvl="0" indent="-204788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r>
              <a:rPr lang="ru-RU" sz="3500" dirty="0" smtClean="0">
                <a:solidFill>
                  <a:schemeClr val="tx2">
                    <a:lumMod val="90000"/>
                  </a:schemeClr>
                </a:solidFill>
              </a:rPr>
              <a:t>  </a:t>
            </a:r>
            <a:endParaRPr kumimoji="0" lang="ru-RU" sz="35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Содержимое 2"/>
          <p:cNvSpPr txBox="1">
            <a:spLocks/>
          </p:cNvSpPr>
          <p:nvPr/>
        </p:nvSpPr>
        <p:spPr>
          <a:xfrm>
            <a:off x="428596" y="5429264"/>
            <a:ext cx="8501122" cy="1571636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/>
          <a:p>
            <a:pPr marL="273050" marR="0" lvl="0" indent="-204788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</a:t>
            </a:r>
            <a:r>
              <a:rPr kumimoji="0" lang="ru-RU" sz="3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Или можно, установив кончик щупа на эту точку, включить автоматический режим функционирования прибора.</a:t>
            </a:r>
          </a:p>
          <a:p>
            <a:pPr marL="273050" marR="0" lvl="0" indent="-204788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r>
              <a:rPr lang="ru-RU" sz="3500" dirty="0" smtClean="0">
                <a:solidFill>
                  <a:schemeClr val="tx2">
                    <a:lumMod val="90000"/>
                  </a:schemeClr>
                </a:solidFill>
              </a:rPr>
              <a:t>  </a:t>
            </a:r>
            <a:endParaRPr kumimoji="0" lang="ru-RU" sz="35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4844" y="857232"/>
            <a:ext cx="4429156" cy="3714776"/>
          </a:xfrm>
        </p:spPr>
        <p:txBody>
          <a:bodyPr>
            <a:normAutofit fontScale="92500"/>
          </a:bodyPr>
          <a:lstStyle/>
          <a:p>
            <a:pPr>
              <a:spcBef>
                <a:spcPts val="0"/>
              </a:spcBef>
              <a:buNone/>
            </a:pPr>
            <a:r>
              <a:rPr lang="ru-RU" dirty="0" smtClean="0"/>
              <a:t>   </a:t>
            </a:r>
            <a:r>
              <a:rPr lang="ru-RU" dirty="0" smtClean="0">
                <a:solidFill>
                  <a:schemeClr val="tx2">
                    <a:lumMod val="90000"/>
                  </a:schemeClr>
                </a:solidFill>
              </a:rPr>
              <a:t>При лечении головной </a:t>
            </a:r>
          </a:p>
          <a:p>
            <a:pPr>
              <a:spcBef>
                <a:spcPts val="0"/>
              </a:spcBef>
              <a:buNone/>
            </a:pPr>
            <a:r>
              <a:rPr lang="ru-RU" dirty="0" smtClean="0">
                <a:solidFill>
                  <a:schemeClr val="tx2">
                    <a:lumMod val="90000"/>
                  </a:schemeClr>
                </a:solidFill>
              </a:rPr>
              <a:t>    боли в височной части </a:t>
            </a:r>
          </a:p>
          <a:p>
            <a:pPr>
              <a:spcBef>
                <a:spcPts val="0"/>
              </a:spcBef>
              <a:buNone/>
            </a:pPr>
            <a:r>
              <a:rPr lang="ru-RU" dirty="0" smtClean="0">
                <a:solidFill>
                  <a:schemeClr val="tx2">
                    <a:lumMod val="90000"/>
                  </a:schemeClr>
                </a:solidFill>
              </a:rPr>
              <a:t>головы следует направить</a:t>
            </a:r>
          </a:p>
          <a:p>
            <a:pPr>
              <a:spcBef>
                <a:spcPts val="0"/>
              </a:spcBef>
              <a:buNone/>
            </a:pPr>
            <a:r>
              <a:rPr lang="ru-RU" dirty="0" smtClean="0">
                <a:solidFill>
                  <a:schemeClr val="tx2">
                    <a:lumMod val="90000"/>
                  </a:schemeClr>
                </a:solidFill>
              </a:rPr>
              <a:t> кончик прибора на точку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tx2">
                    <a:lumMod val="90000"/>
                  </a:schemeClr>
                </a:solidFill>
              </a:rPr>
              <a:t>  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TR-23 (</a:t>
            </a:r>
            <a:r>
              <a:rPr lang="ru-RU" dirty="0" err="1" smtClean="0">
                <a:solidFill>
                  <a:schemeClr val="tx2">
                    <a:lumMod val="90000"/>
                  </a:schemeClr>
                </a:solidFill>
              </a:rPr>
              <a:t>сы-чжу-кун</a:t>
            </a:r>
            <a:r>
              <a:rPr lang="ru-RU" dirty="0" smtClean="0">
                <a:solidFill>
                  <a:schemeClr val="tx2">
                    <a:lumMod val="90000"/>
                  </a:schemeClr>
                </a:solidFill>
              </a:rPr>
              <a:t>), </a:t>
            </a:r>
          </a:p>
          <a:p>
            <a:pPr>
              <a:spcBef>
                <a:spcPts val="0"/>
              </a:spcBef>
              <a:buNone/>
            </a:pPr>
            <a:r>
              <a:rPr lang="ru-RU" dirty="0" smtClean="0">
                <a:solidFill>
                  <a:schemeClr val="tx2">
                    <a:lumMod val="90000"/>
                  </a:schemeClr>
                </a:solidFill>
              </a:rPr>
              <a:t>и включить   непрерывный </a:t>
            </a:r>
          </a:p>
          <a:p>
            <a:pPr>
              <a:spcBef>
                <a:spcPts val="0"/>
              </a:spcBef>
              <a:buNone/>
            </a:pPr>
            <a:r>
              <a:rPr lang="ru-RU" dirty="0" smtClean="0">
                <a:solidFill>
                  <a:schemeClr val="tx2">
                    <a:lumMod val="90000"/>
                  </a:schemeClr>
                </a:solidFill>
              </a:rPr>
              <a:t>режим излучения на 1 мин.</a:t>
            </a:r>
          </a:p>
          <a:p>
            <a:pPr>
              <a:spcBef>
                <a:spcPts val="0"/>
              </a:spcBef>
              <a:buNone/>
            </a:pPr>
            <a:r>
              <a:rPr lang="ru-RU" dirty="0" smtClean="0">
                <a:solidFill>
                  <a:schemeClr val="tx2">
                    <a:lumMod val="90000"/>
                  </a:schemeClr>
                </a:solidFill>
              </a:rPr>
              <a:t>      Расстояние – 2-3 см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714356"/>
            <a:ext cx="4279902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285720" y="5000636"/>
            <a:ext cx="8501122" cy="2071726"/>
          </a:xfrm>
          <a:prstGeom prst="rect">
            <a:avLst/>
          </a:prstGeom>
        </p:spPr>
        <p:txBody>
          <a:bodyPr vert="horz">
            <a:normAutofit fontScale="85000" lnSpcReduction="20000"/>
          </a:bodyPr>
          <a:lstStyle/>
          <a:p>
            <a:pPr marL="273050" marR="0" lvl="0" indent="-204788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kumimoji="0" lang="ru-RU" sz="3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Также можно, найдя кончиком щупа эту точку, в автоматическом режиме функционирования прибора, произвести лечение в частотно-импульсном режиме.</a:t>
            </a:r>
          </a:p>
          <a:p>
            <a:pPr marL="273050" marR="0" lvl="0" indent="-204788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r>
              <a:rPr lang="ru-RU" sz="3500" dirty="0" smtClean="0">
                <a:solidFill>
                  <a:schemeClr val="tx2">
                    <a:lumMod val="90000"/>
                  </a:schemeClr>
                </a:solidFill>
              </a:rPr>
              <a:t>  </a:t>
            </a:r>
            <a:endParaRPr kumimoji="0" lang="ru-RU" sz="35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642918"/>
            <a:ext cx="436245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214414" y="214290"/>
            <a:ext cx="7772400" cy="1059548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rgbClr val="FFFF00"/>
                </a:solidFill>
                <a:latin typeface="Cambria" pitchFamily="18" charset="0"/>
              </a:rPr>
              <a:t>ПРИМЕР ПРИМЕНЕНИЯ ПРИБОРА</a:t>
            </a:r>
            <a:br>
              <a:rPr lang="ru-RU" sz="3200" dirty="0" smtClean="0">
                <a:solidFill>
                  <a:srgbClr val="FFFF00"/>
                </a:solidFill>
                <a:latin typeface="Cambria" pitchFamily="18" charset="0"/>
              </a:rPr>
            </a:br>
            <a:r>
              <a:rPr lang="ru-RU" sz="3200" dirty="0" smtClean="0">
                <a:solidFill>
                  <a:srgbClr val="FFFF00"/>
                </a:solidFill>
                <a:latin typeface="Cambria" pitchFamily="18" charset="0"/>
              </a:rPr>
              <a:t>В ВЕТЕРИНАРИИ </a:t>
            </a:r>
            <a:endParaRPr lang="ru-RU" sz="3200" dirty="0">
              <a:solidFill>
                <a:srgbClr val="FFFF00"/>
              </a:solidFill>
              <a:latin typeface="Cambria" pitchFamily="18" charset="0"/>
            </a:endParaRPr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4500562" y="3357562"/>
            <a:ext cx="4429156" cy="3286148"/>
          </a:xfrm>
        </p:spPr>
        <p:txBody>
          <a:bodyPr>
            <a:normAutofit/>
          </a:bodyPr>
          <a:lstStyle/>
          <a:p>
            <a:pPr marL="0" indent="68263" algn="just">
              <a:spcBef>
                <a:spcPts val="0"/>
              </a:spcBef>
              <a:buNone/>
            </a:pPr>
            <a:r>
              <a:rPr lang="ru-RU" dirty="0" smtClean="0"/>
              <a:t>   </a:t>
            </a:r>
            <a:r>
              <a:rPr lang="ru-RU" sz="2800" dirty="0" smtClean="0">
                <a:solidFill>
                  <a:schemeClr val="tx2">
                    <a:lumMod val="90000"/>
                  </a:schemeClr>
                </a:solidFill>
              </a:rPr>
              <a:t>При лечении нервных расстройств у собак можно воздействовать на аналог точки</a:t>
            </a:r>
            <a:r>
              <a:rPr lang="en-US" sz="2800" dirty="0" smtClean="0">
                <a:solidFill>
                  <a:schemeClr val="tx2">
                    <a:lumMod val="90000"/>
                  </a:schemeClr>
                </a:solidFill>
              </a:rPr>
              <a:t> T-2</a:t>
            </a:r>
            <a:r>
              <a:rPr lang="ru-RU" sz="2800" dirty="0" smtClean="0">
                <a:solidFill>
                  <a:schemeClr val="tx2">
                    <a:lumMod val="90000"/>
                  </a:schemeClr>
                </a:solidFill>
              </a:rPr>
              <a:t>0</a:t>
            </a:r>
            <a:r>
              <a:rPr lang="en-US" sz="2800" dirty="0" smtClean="0">
                <a:solidFill>
                  <a:schemeClr val="tx2">
                    <a:lumMod val="90000"/>
                  </a:schemeClr>
                </a:solidFill>
              </a:rPr>
              <a:t> (</a:t>
            </a:r>
            <a:r>
              <a:rPr lang="ru-RU" sz="2800" dirty="0" err="1" smtClean="0">
                <a:solidFill>
                  <a:schemeClr val="tx2">
                    <a:lumMod val="90000"/>
                  </a:schemeClr>
                </a:solidFill>
              </a:rPr>
              <a:t>бай-хуэй</a:t>
            </a:r>
            <a:r>
              <a:rPr lang="ru-RU" sz="2800" dirty="0" smtClean="0">
                <a:solidFill>
                  <a:schemeClr val="tx2">
                    <a:lumMod val="90000"/>
                  </a:schemeClr>
                </a:solidFill>
              </a:rPr>
              <a:t>), включив  непрерывный режим излучения на 1 мин.</a:t>
            </a:r>
          </a:p>
          <a:p>
            <a:pPr marL="0" indent="68263">
              <a:spcBef>
                <a:spcPts val="0"/>
              </a:spcBef>
              <a:buNone/>
            </a:pPr>
            <a:r>
              <a:rPr lang="ru-RU" sz="2800" dirty="0" smtClean="0">
                <a:solidFill>
                  <a:schemeClr val="tx2">
                    <a:lumMod val="90000"/>
                  </a:schemeClr>
                </a:solidFill>
              </a:rPr>
              <a:t>      Расстояние – 1-2 см</a:t>
            </a:r>
            <a:r>
              <a:rPr lang="ru-RU" sz="2800" dirty="0" smtClean="0"/>
              <a:t>.</a:t>
            </a:r>
            <a:endParaRPr lang="ru-RU" sz="2800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928802"/>
            <a:ext cx="7772400" cy="4502960"/>
          </a:xfrm>
        </p:spPr>
        <p:txBody>
          <a:bodyPr>
            <a:normAutofit/>
          </a:bodyPr>
          <a:lstStyle/>
          <a:p>
            <a:pPr marL="0" indent="355600" algn="just">
              <a:buNone/>
            </a:pPr>
            <a:r>
              <a:rPr lang="ru-RU" sz="3200" dirty="0" smtClean="0">
                <a:solidFill>
                  <a:schemeClr val="tx2">
                    <a:lumMod val="90000"/>
                  </a:schemeClr>
                </a:solidFill>
              </a:rPr>
              <a:t>Они определяются исходя из общих противопоказаний к применению </a:t>
            </a:r>
            <a:r>
              <a:rPr lang="ru-RU" sz="3200" dirty="0" err="1" smtClean="0">
                <a:solidFill>
                  <a:schemeClr val="tx2">
                    <a:lumMod val="90000"/>
                  </a:schemeClr>
                </a:solidFill>
              </a:rPr>
              <a:t>физио-терапевтических</a:t>
            </a:r>
            <a:r>
              <a:rPr lang="ru-RU" sz="3200" dirty="0" smtClean="0">
                <a:solidFill>
                  <a:schemeClr val="tx2">
                    <a:lumMod val="90000"/>
                  </a:schemeClr>
                </a:solidFill>
              </a:rPr>
              <a:t> светолечебных средств, предусмотренных Правилами работы  со светолечебными физиотерапевтическими приборами (утвержденными МЗ СССР, 1970 г.) с учетом ряда особенностей излучения полупроводникового лазера:</a:t>
            </a:r>
            <a:endParaRPr lang="ru-RU" sz="3200" dirty="0">
              <a:solidFill>
                <a:schemeClr val="tx2">
                  <a:lumMod val="90000"/>
                </a:schemeClr>
              </a:solidFill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1059548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rgbClr val="FFFF00"/>
                </a:solidFill>
                <a:latin typeface="Cambria" pitchFamily="18" charset="0"/>
              </a:rPr>
              <a:t>ПРОТИВОПОКАЗАНИЯ К ПРИМЕНЕНИЮ ПРИБОРА</a:t>
            </a:r>
            <a:endParaRPr lang="ru-RU" sz="3200" dirty="0">
              <a:solidFill>
                <a:srgbClr val="FFFF00"/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500034" y="428604"/>
            <a:ext cx="8001056" cy="6215106"/>
          </a:xfrm>
        </p:spPr>
        <p:txBody>
          <a:bodyPr>
            <a:normAutofit/>
          </a:bodyPr>
          <a:lstStyle/>
          <a:p>
            <a:pPr marL="0" indent="355600" algn="just">
              <a:buFontTx/>
              <a:buChar char="-"/>
            </a:pPr>
            <a:r>
              <a:rPr lang="ru-RU" sz="3200" dirty="0" smtClean="0">
                <a:solidFill>
                  <a:schemeClr val="tx2">
                    <a:lumMod val="90000"/>
                  </a:schemeClr>
                </a:solidFill>
              </a:rPr>
              <a:t>тяжело протекающие заболевания </a:t>
            </a:r>
            <a:r>
              <a:rPr lang="ru-RU" sz="3200" dirty="0" err="1" smtClean="0">
                <a:solidFill>
                  <a:schemeClr val="tx2">
                    <a:lumMod val="90000"/>
                  </a:schemeClr>
                </a:solidFill>
              </a:rPr>
              <a:t>сердечно-сосудистой</a:t>
            </a:r>
            <a:r>
              <a:rPr lang="ru-RU" sz="3200" dirty="0" smtClean="0">
                <a:solidFill>
                  <a:schemeClr val="tx2">
                    <a:lumMod val="90000"/>
                  </a:schemeClr>
                </a:solidFill>
              </a:rPr>
              <a:t> системы: нарушение сердечного ритма, атеросклеротический кардиосклероз с выраженным  нарушением коронарного кровообращения, </a:t>
            </a:r>
            <a:r>
              <a:rPr lang="ru-RU" sz="3200" dirty="0" err="1" smtClean="0">
                <a:solidFill>
                  <a:schemeClr val="tx2">
                    <a:lumMod val="90000"/>
                  </a:schemeClr>
                </a:solidFill>
              </a:rPr>
              <a:t>церебраль-ный</a:t>
            </a:r>
            <a:r>
              <a:rPr lang="ru-RU" sz="3200" dirty="0" smtClean="0">
                <a:solidFill>
                  <a:schemeClr val="tx2">
                    <a:lumMod val="90000"/>
                  </a:schemeClr>
                </a:solidFill>
              </a:rPr>
              <a:t> склероз с нарушением мозгового кровообращения; аневризма аорты, </a:t>
            </a:r>
            <a:r>
              <a:rPr lang="ru-RU" sz="3200" dirty="0" err="1" smtClean="0">
                <a:solidFill>
                  <a:schemeClr val="tx2">
                    <a:lumMod val="90000"/>
                  </a:schemeClr>
                </a:solidFill>
              </a:rPr>
              <a:t>недо-статочность</a:t>
            </a:r>
            <a:r>
              <a:rPr lang="ru-RU" sz="3200" dirty="0" smtClean="0">
                <a:solidFill>
                  <a:schemeClr val="tx2">
                    <a:lumMod val="90000"/>
                  </a:schemeClr>
                </a:solidFill>
              </a:rPr>
              <a:t> кровообращения 2-ой степени;</a:t>
            </a:r>
          </a:p>
          <a:p>
            <a:pPr marL="0" indent="355600" algn="just">
              <a:buFontTx/>
              <a:buChar char="-"/>
            </a:pPr>
            <a:r>
              <a:rPr lang="ru-RU" sz="3200" dirty="0" smtClean="0">
                <a:solidFill>
                  <a:schemeClr val="tx2">
                    <a:lumMod val="90000"/>
                  </a:schemeClr>
                </a:solidFill>
              </a:rPr>
              <a:t>заболевания нервной системы с резко повышенной возбудимостью;</a:t>
            </a:r>
          </a:p>
          <a:p>
            <a:pPr marL="0" indent="355600" algn="just">
              <a:buFontTx/>
              <a:buChar char="-"/>
            </a:pPr>
            <a:r>
              <a:rPr lang="ru-RU" sz="3200" dirty="0" smtClean="0">
                <a:solidFill>
                  <a:schemeClr val="tx2">
                    <a:lumMod val="90000"/>
                  </a:schemeClr>
                </a:solidFill>
              </a:rPr>
              <a:t>гипертиреоз;</a:t>
            </a:r>
            <a:endParaRPr lang="ru-RU" sz="3200" dirty="0">
              <a:solidFill>
                <a:schemeClr val="tx2">
                  <a:lumMod val="90000"/>
                </a:schemeClr>
              </a:solidFill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500034" y="428604"/>
            <a:ext cx="8001056" cy="6215106"/>
          </a:xfrm>
        </p:spPr>
        <p:txBody>
          <a:bodyPr>
            <a:normAutofit lnSpcReduction="10000"/>
          </a:bodyPr>
          <a:lstStyle/>
          <a:p>
            <a:pPr marL="0" indent="355600" algn="just">
              <a:buFontTx/>
              <a:buChar char="-"/>
            </a:pPr>
            <a:r>
              <a:rPr lang="ru-RU" sz="3200" dirty="0" smtClean="0">
                <a:solidFill>
                  <a:schemeClr val="tx2">
                    <a:lumMod val="90000"/>
                  </a:schemeClr>
                </a:solidFill>
              </a:rPr>
              <a:t>выраженная и тяжелая степень эмфиземы легких;</a:t>
            </a:r>
          </a:p>
          <a:p>
            <a:pPr marL="0" indent="355600" algn="just">
              <a:buFontTx/>
              <a:buChar char="-"/>
            </a:pPr>
            <a:r>
              <a:rPr lang="ru-RU" sz="3200" dirty="0" smtClean="0">
                <a:solidFill>
                  <a:schemeClr val="tx2">
                    <a:lumMod val="90000"/>
                  </a:schemeClr>
                </a:solidFill>
              </a:rPr>
              <a:t>туберкулез легких, туберкулёзная интоксикация;</a:t>
            </a:r>
          </a:p>
          <a:p>
            <a:pPr marL="0" indent="355600" algn="just">
              <a:buFontTx/>
              <a:buChar char="-"/>
            </a:pPr>
            <a:r>
              <a:rPr lang="ru-RU" sz="3200" dirty="0" smtClean="0">
                <a:solidFill>
                  <a:schemeClr val="tx2">
                    <a:lumMod val="90000"/>
                  </a:schemeClr>
                </a:solidFill>
              </a:rPr>
              <a:t>функциональная недостаточность почек;</a:t>
            </a:r>
          </a:p>
          <a:p>
            <a:pPr marL="0" indent="355600" algn="just">
              <a:buFontTx/>
              <a:buChar char="-"/>
            </a:pPr>
            <a:r>
              <a:rPr lang="ru-RU" sz="3200" dirty="0" smtClean="0">
                <a:solidFill>
                  <a:schemeClr val="tx2">
                    <a:lumMod val="90000"/>
                  </a:schemeClr>
                </a:solidFill>
              </a:rPr>
              <a:t>злокачественные опухоли;</a:t>
            </a:r>
          </a:p>
          <a:p>
            <a:pPr marL="0" indent="355600" algn="just">
              <a:buFontTx/>
              <a:buChar char="-"/>
            </a:pPr>
            <a:r>
              <a:rPr lang="ru-RU" sz="3200" dirty="0" smtClean="0">
                <a:solidFill>
                  <a:schemeClr val="tx2">
                    <a:lumMod val="90000"/>
                  </a:schemeClr>
                </a:solidFill>
              </a:rPr>
              <a:t>повышенная чувствительность к </a:t>
            </a:r>
            <a:r>
              <a:rPr lang="ru-RU" sz="3200" dirty="0" err="1" smtClean="0">
                <a:solidFill>
                  <a:schemeClr val="tx2">
                    <a:lumMod val="90000"/>
                  </a:schemeClr>
                </a:solidFill>
              </a:rPr>
              <a:t>свето</a:t>
            </a:r>
            <a:r>
              <a:rPr lang="ru-RU" sz="3200" dirty="0" smtClean="0">
                <a:solidFill>
                  <a:schemeClr val="tx2">
                    <a:lumMod val="90000"/>
                  </a:schemeClr>
                </a:solidFill>
              </a:rPr>
              <a:t>- </a:t>
            </a:r>
            <a:r>
              <a:rPr lang="ru-RU" sz="3200" dirty="0" err="1" smtClean="0">
                <a:solidFill>
                  <a:schemeClr val="tx2">
                    <a:lumMod val="90000"/>
                  </a:schemeClr>
                </a:solidFill>
              </a:rPr>
              <a:t>вому</a:t>
            </a:r>
            <a:r>
              <a:rPr lang="ru-RU" sz="3200" dirty="0" smtClean="0">
                <a:solidFill>
                  <a:schemeClr val="tx2">
                    <a:lumMod val="90000"/>
                  </a:schemeClr>
                </a:solidFill>
              </a:rPr>
              <a:t> излучению;</a:t>
            </a:r>
          </a:p>
          <a:p>
            <a:pPr marL="0" indent="355600" algn="just">
              <a:buFontTx/>
              <a:buChar char="-"/>
            </a:pPr>
            <a:r>
              <a:rPr lang="ru-RU" sz="3200" dirty="0" smtClean="0">
                <a:solidFill>
                  <a:schemeClr val="tx2">
                    <a:lumMod val="90000"/>
                  </a:schemeClr>
                </a:solidFill>
              </a:rPr>
              <a:t>тяжёлая степень сахарного диабета в некомпенсированном состоянии или неустойчивой компенсации;</a:t>
            </a:r>
          </a:p>
          <a:p>
            <a:pPr marL="0" indent="355600" algn="just">
              <a:buFontTx/>
              <a:buChar char="-"/>
            </a:pPr>
            <a:r>
              <a:rPr lang="ru-RU" sz="3200" dirty="0" smtClean="0">
                <a:solidFill>
                  <a:schemeClr val="tx2">
                    <a:lumMod val="90000"/>
                  </a:schemeClr>
                </a:solidFill>
              </a:rPr>
              <a:t>психические нарушения.</a:t>
            </a:r>
            <a:endParaRPr lang="ru-RU" sz="3200" dirty="0">
              <a:solidFill>
                <a:schemeClr val="tx2">
                  <a:lumMod val="90000"/>
                </a:schemeClr>
              </a:solidFill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28596" y="1500174"/>
            <a:ext cx="8258204" cy="5074440"/>
          </a:xfrm>
        </p:spPr>
        <p:txBody>
          <a:bodyPr/>
          <a:lstStyle/>
          <a:p>
            <a:pPr marL="0" indent="68263" algn="just">
              <a:buNone/>
            </a:pPr>
            <a:r>
              <a:rPr lang="ru-RU" dirty="0" smtClean="0">
                <a:solidFill>
                  <a:schemeClr val="tx2">
                    <a:lumMod val="90000"/>
                  </a:schemeClr>
                </a:solidFill>
              </a:rPr>
              <a:t>      Техническое обслуживание заключается в периодической очистке и дезинфекции прибора. Необходимо оберегать прибор от воздействия влаги, пыли, ударов и падения. </a:t>
            </a:r>
          </a:p>
          <a:p>
            <a:pPr marL="0" indent="68263" algn="just">
              <a:buNone/>
            </a:pPr>
            <a:r>
              <a:rPr lang="ru-RU" dirty="0" smtClean="0">
                <a:solidFill>
                  <a:schemeClr val="tx2">
                    <a:lumMod val="90000"/>
                  </a:schemeClr>
                </a:solidFill>
              </a:rPr>
              <a:t>    Хранить прибор рекомендуется в футляре (например, от очков), оберегающим его от механических воздействий.</a:t>
            </a:r>
          </a:p>
          <a:p>
            <a:pPr marL="0" indent="68263" algn="just">
              <a:buNone/>
            </a:pPr>
            <a:r>
              <a:rPr lang="ru-RU" dirty="0" smtClean="0">
                <a:solidFill>
                  <a:schemeClr val="tx2">
                    <a:lumMod val="90000"/>
                  </a:schemeClr>
                </a:solidFill>
              </a:rPr>
              <a:t>    В случае засорения выходного отверстия для лазерного излучения, перед работой следует очистить выходное отверстие.</a:t>
            </a:r>
            <a:endParaRPr lang="ru-RU" dirty="0">
              <a:solidFill>
                <a:schemeClr val="tx2">
                  <a:lumMod val="90000"/>
                </a:schemeClr>
              </a:solidFill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>
                <a:solidFill>
                  <a:srgbClr val="FFFF00"/>
                </a:solidFill>
                <a:latin typeface="Cambria" pitchFamily="18" charset="0"/>
              </a:rPr>
              <a:t>ТЕХНИЧЕСКОЕ  ОБСЛУЖИВАНИЕ ПРИБОРА</a:t>
            </a:r>
            <a:endParaRPr lang="ru-RU" sz="3200" dirty="0">
              <a:solidFill>
                <a:srgbClr val="FFFF00"/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1500174"/>
            <a:ext cx="3714776" cy="889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662" y="1500174"/>
            <a:ext cx="3431575" cy="854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214414" y="285728"/>
            <a:ext cx="6572296" cy="914400"/>
          </a:xfrm>
        </p:spPr>
        <p:txBody>
          <a:bodyPr/>
          <a:lstStyle/>
          <a:p>
            <a:r>
              <a:rPr lang="ru-RU" sz="3200" dirty="0" smtClean="0">
                <a:solidFill>
                  <a:srgbClr val="FFFF00"/>
                </a:solidFill>
                <a:latin typeface="Cambria" pitchFamily="18" charset="0"/>
              </a:rPr>
              <a:t>               ЗАМЕНА  БАТАРЕЕК ПРИБОРА</a:t>
            </a:r>
            <a:endParaRPr lang="ru-RU" sz="3200" dirty="0">
              <a:solidFill>
                <a:srgbClr val="FFFF00"/>
              </a:solidFill>
              <a:latin typeface="Cambria" pitchFamily="18" charset="0"/>
            </a:endParaRPr>
          </a:p>
        </p:txBody>
      </p:sp>
      <p:cxnSp>
        <p:nvCxnSpPr>
          <p:cNvPr id="8" name="Прямая со стрелкой 7"/>
          <p:cNvCxnSpPr>
            <a:cxnSpLocks/>
          </p:cNvCxnSpPr>
          <p:nvPr/>
        </p:nvCxnSpPr>
        <p:spPr>
          <a:xfrm rot="5400000">
            <a:off x="2965042" y="1392620"/>
            <a:ext cx="643736" cy="1588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cxnSpLocks/>
          </p:cNvCxnSpPr>
          <p:nvPr/>
        </p:nvCxnSpPr>
        <p:spPr>
          <a:xfrm>
            <a:off x="8072462" y="1928802"/>
            <a:ext cx="784230" cy="1588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Содержимое 2"/>
          <p:cNvSpPr txBox="1">
            <a:spLocks/>
          </p:cNvSpPr>
          <p:nvPr/>
        </p:nvSpPr>
        <p:spPr>
          <a:xfrm>
            <a:off x="857224" y="3214686"/>
            <a:ext cx="7786742" cy="307183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582612" marR="0" lvl="0" indent="-51435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AutoNum type="arabicPeriod"/>
              <a:tabLst/>
              <a:defRPr/>
            </a:pP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Нажать на выступающие бугорочки</a:t>
            </a:r>
            <a:r>
              <a:rPr kumimoji="0" lang="ru-RU" sz="3000" b="0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 крышке батарейного отсека прибора.</a:t>
            </a:r>
          </a:p>
          <a:p>
            <a:pPr marL="582612" marR="0" lvl="0" indent="-51435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AutoNum type="arabicPeriod"/>
              <a:tabLst/>
              <a:defRPr/>
            </a:pPr>
            <a:r>
              <a:rPr lang="ru-RU" sz="3000" baseline="0" dirty="0" smtClean="0">
                <a:solidFill>
                  <a:schemeClr val="tx2">
                    <a:lumMod val="90000"/>
                  </a:schemeClr>
                </a:solidFill>
              </a:rPr>
              <a:t>Сдвинуть крышку</a:t>
            </a:r>
            <a:r>
              <a:rPr lang="ru-RU" sz="3000" dirty="0" smtClean="0">
                <a:solidFill>
                  <a:schemeClr val="tx2">
                    <a:lumMod val="90000"/>
                  </a:schemeClr>
                </a:solidFill>
              </a:rPr>
              <a:t> батарейного отсека назад и снять её.</a:t>
            </a:r>
          </a:p>
          <a:p>
            <a:pPr marL="582612" marR="0" lvl="0" indent="-51435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AutoNum type="arabicPeriod"/>
              <a:tabLst/>
              <a:defRPr/>
            </a:pP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Заменить</a:t>
            </a:r>
            <a:r>
              <a:rPr kumimoji="0" lang="ru-RU" sz="3000" b="0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использованные батарейки новыми, вставить крышку и задвинуть её.</a:t>
            </a: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928662" y="1000108"/>
            <a:ext cx="985822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1.</a:t>
            </a:r>
            <a:endParaRPr kumimoji="0" lang="ru-RU" sz="32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4500562" y="1071546"/>
            <a:ext cx="985822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2.</a:t>
            </a:r>
            <a:endParaRPr kumimoji="0" lang="ru-RU" sz="32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mbria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214414" y="500042"/>
            <a:ext cx="6572296" cy="2286016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               КОНЕЦ</a:t>
            </a:r>
            <a:endParaRPr kumimoji="0" lang="ru-RU" sz="5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5" name="Содержимое 3"/>
          <p:cNvSpPr>
            <a:spLocks noGrp="1"/>
          </p:cNvSpPr>
          <p:nvPr>
            <p:ph idx="1"/>
          </p:nvPr>
        </p:nvSpPr>
        <p:spPr>
          <a:xfrm>
            <a:off x="571472" y="2500306"/>
            <a:ext cx="8258204" cy="4000528"/>
          </a:xfrm>
        </p:spPr>
        <p:txBody>
          <a:bodyPr/>
          <a:lstStyle/>
          <a:p>
            <a:pPr marL="0" indent="68263" algn="just">
              <a:buNone/>
            </a:pPr>
            <a:r>
              <a:rPr lang="ru-RU" dirty="0" smtClean="0">
                <a:solidFill>
                  <a:schemeClr val="tx2">
                    <a:lumMod val="90000"/>
                  </a:schemeClr>
                </a:solidFill>
              </a:rPr>
              <a:t>          В случае возникновения претензий к   </a:t>
            </a:r>
          </a:p>
          <a:p>
            <a:pPr marL="0" indent="68263">
              <a:buNone/>
            </a:pPr>
            <a:r>
              <a:rPr lang="ru-RU" dirty="0" smtClean="0">
                <a:solidFill>
                  <a:schemeClr val="tx2">
                    <a:lumMod val="90000"/>
                  </a:schemeClr>
                </a:solidFill>
              </a:rPr>
              <a:t>         изготовителю, обращаться по адресу:  </a:t>
            </a:r>
          </a:p>
          <a:p>
            <a:pPr marL="0" indent="68263">
              <a:buNone/>
            </a:pPr>
            <a:r>
              <a:rPr lang="ru-RU" dirty="0" smtClean="0">
                <a:solidFill>
                  <a:schemeClr val="tx2">
                    <a:lumMod val="90000"/>
                  </a:schemeClr>
                </a:solidFill>
              </a:rPr>
              <a:t>         Россия, 634055, г. Томск, пер. Ямской, 6.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ООО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«Superb Computer Devices”, </a:t>
            </a:r>
            <a:endParaRPr lang="ru-RU" dirty="0" smtClean="0">
              <a:solidFill>
                <a:schemeClr val="tx2">
                  <a:lumMod val="90000"/>
                </a:schemeClr>
              </a:solidFill>
              <a:latin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Тел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./FAX +7 382 2252-982</a:t>
            </a:r>
            <a:endParaRPr lang="ru-RU" dirty="0" smtClean="0">
              <a:solidFill>
                <a:schemeClr val="tx2">
                  <a:lumMod val="9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ru-RU" dirty="0" smtClean="0">
              <a:solidFill>
                <a:schemeClr val="tx2">
                  <a:lumMod val="9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Послегарантийное обслуживание производится     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по отдельным договорам</a:t>
            </a:r>
          </a:p>
          <a:p>
            <a:pPr marL="0" indent="68263" algn="just">
              <a:buNone/>
            </a:pPr>
            <a:endParaRPr lang="ru-RU" dirty="0">
              <a:solidFill>
                <a:schemeClr val="tx2">
                  <a:lumMod val="90000"/>
                </a:schemeClr>
              </a:solidFill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783</TotalTime>
  <Words>1518</Words>
  <Application>Microsoft Office PowerPoint</Application>
  <PresentationFormat>Экран (4:3)</PresentationFormat>
  <Paragraphs>183</Paragraphs>
  <Slides>27</Slides>
  <Notes>27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Метро</vt:lpstr>
      <vt:lpstr>ИНСТРУКЦИЯ  К АППАРАТУ    КЛАСС</vt:lpstr>
      <vt:lpstr>  Карманный аппарат Лазерной               акупунктуры   «КЛаСС» </vt:lpstr>
      <vt:lpstr>ПРЕИМУЩЕСТВА </vt:lpstr>
      <vt:lpstr>ОСНОВНЫЕ  ТЕХНИЧЕСКИЕ  ХАРАКТЕРИСТИКИ ПРИБОРА </vt:lpstr>
      <vt:lpstr>Описание аппарата</vt:lpstr>
      <vt:lpstr>Вид  сзади:</vt:lpstr>
      <vt:lpstr>КОМПЛЕКТ    ПОСТАВКИ </vt:lpstr>
      <vt:lpstr>УКАЗАНИЯ ПО ТЕХНИКЕ БЕЗОПАСНОСТИ </vt:lpstr>
      <vt:lpstr> МЕРЫ ПРЕДОСТОРОЖЕННОСТИ</vt:lpstr>
      <vt:lpstr>РАБОТА  С  ПРИБОРОМ</vt:lpstr>
      <vt:lpstr>Слайд 11</vt:lpstr>
      <vt:lpstr>САМОТЕСТИРОВАНИЕ   АППАРАТА</vt:lpstr>
      <vt:lpstr>ПРОВЕДЕНИЕ  ДИАГНОСТИКИ</vt:lpstr>
      <vt:lpstr>ЕСЛИ  БАТ  ТРУДНО НАЙТИ</vt:lpstr>
      <vt:lpstr>АВТОМАТИЧЕСКИЙ  ЛЕЧЕБНЫЙ  ПРОЦЕСС</vt:lpstr>
      <vt:lpstr>ПРИМЕР ПОИСКА АКУПУНКТУРНЫХ ТОЧЕК И ВОЗДЕЙСТВИЯ НА НИХ</vt:lpstr>
      <vt:lpstr>      ПОВТОРЕНИЕ  ЛЕЧЕБНОГО СЕАНСА  </vt:lpstr>
      <vt:lpstr>ПРОИЗВОЛЬНЫЙ ЛЕЧЕБНЫЙ  ПРОЦЕСС</vt:lpstr>
      <vt:lpstr>ПРИМЕР  ЛЕЧЕНИЯ ГОЛОВНОЙ БОЛИ</vt:lpstr>
      <vt:lpstr>Слайд 20</vt:lpstr>
      <vt:lpstr>ПРИМЕР ПРИМЕНЕНИЯ ПРИБОРА В ВЕТЕРИНАРИИ </vt:lpstr>
      <vt:lpstr>ПРОТИВОПОКАЗАНИЯ К ПРИМЕНЕНИЮ ПРИБОРА</vt:lpstr>
      <vt:lpstr>Слайд 23</vt:lpstr>
      <vt:lpstr>Слайд 24</vt:lpstr>
      <vt:lpstr>ТЕХНИЧЕСКОЕ  ОБСЛУЖИВАНИЕ ПРИБОРА</vt:lpstr>
      <vt:lpstr>               ЗАМЕНА  БАТАРЕЕК ПРИБОРА</vt:lpstr>
      <vt:lpstr>Слайд 27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ИНСТРУКЦИЯ  К АППАРАТУ КЛаСС</dc:title>
  <dc:creator>gct</dc:creator>
  <cp:lastModifiedBy>gct</cp:lastModifiedBy>
  <cp:revision>155</cp:revision>
  <dcterms:created xsi:type="dcterms:W3CDTF">2011-10-29T15:14:35Z</dcterms:created>
  <dcterms:modified xsi:type="dcterms:W3CDTF">2011-11-06T07:56:18Z</dcterms:modified>
</cp:coreProperties>
</file>